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handoutMasterIdLst>
    <p:handoutMasterId r:id="rId14"/>
  </p:handoutMasterIdLst>
  <p:sldIdLst>
    <p:sldId id="482" r:id="rId2"/>
    <p:sldId id="483" r:id="rId3"/>
    <p:sldId id="495" r:id="rId4"/>
    <p:sldId id="496" r:id="rId5"/>
    <p:sldId id="498" r:id="rId6"/>
    <p:sldId id="385" r:id="rId7"/>
    <p:sldId id="497" r:id="rId8"/>
    <p:sldId id="499" r:id="rId9"/>
    <p:sldId id="500" r:id="rId10"/>
    <p:sldId id="490" r:id="rId11"/>
    <p:sldId id="502" r:id="rId12"/>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0033"/>
    <a:srgbClr val="288FC2"/>
    <a:srgbClr val="D2A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77514" autoAdjust="0"/>
  </p:normalViewPr>
  <p:slideViewPr>
    <p:cSldViewPr snapToGrid="0" snapToObjects="1">
      <p:cViewPr varScale="1">
        <p:scale>
          <a:sx n="73" d="100"/>
          <a:sy n="73" d="100"/>
        </p:scale>
        <p:origin x="1541" y="67"/>
      </p:cViewPr>
      <p:guideLst>
        <p:guide orient="horz" pos="2160"/>
        <p:guide pos="2880"/>
      </p:guideLst>
    </p:cSldViewPr>
  </p:slideViewPr>
  <p:outlineViewPr>
    <p:cViewPr>
      <p:scale>
        <a:sx n="33" d="100"/>
        <a:sy n="33" d="100"/>
      </p:scale>
      <p:origin x="0" y="-29304"/>
    </p:cViewPr>
  </p:outlineViewPr>
  <p:notesTextViewPr>
    <p:cViewPr>
      <p:scale>
        <a:sx n="100" d="100"/>
        <a:sy n="100" d="100"/>
      </p:scale>
      <p:origin x="0" y="0"/>
    </p:cViewPr>
  </p:notesTextViewPr>
  <p:sorterViewPr>
    <p:cViewPr>
      <p:scale>
        <a:sx n="66" d="100"/>
        <a:sy n="66" d="100"/>
      </p:scale>
      <p:origin x="0" y="-7364"/>
    </p:cViewPr>
  </p:sorterViewPr>
  <p:notesViewPr>
    <p:cSldViewPr snapToGrid="0" snapToObjects="1">
      <p:cViewPr varScale="1">
        <p:scale>
          <a:sx n="50" d="100"/>
          <a:sy n="50" d="100"/>
        </p:scale>
        <p:origin x="2672" y="44"/>
      </p:cViewPr>
      <p:guideLst>
        <p:guide orient="horz" pos="2905"/>
        <p:guide pos="2184"/>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5" rIns="94229" bIns="47115" numCol="1" anchor="t" anchorCtr="0" compatLnSpc="1">
            <a:prstTxWarp prst="textNoShape">
              <a:avLst/>
            </a:prstTxWarp>
          </a:bodyPr>
          <a:lstStyle>
            <a:lvl1pPr>
              <a:defRPr sz="1200"/>
            </a:lvl1pPr>
          </a:lstStyle>
          <a:p>
            <a:pPr>
              <a:defRPr/>
            </a:pPr>
            <a:endParaRPr lang="en-US" dirty="0"/>
          </a:p>
        </p:txBody>
      </p:sp>
      <p:sp>
        <p:nvSpPr>
          <p:cNvPr id="28675" name="Rectangle 3"/>
          <p:cNvSpPr>
            <a:spLocks noGrp="1" noChangeArrowheads="1"/>
          </p:cNvSpPr>
          <p:nvPr>
            <p:ph type="dt" sz="quarter" idx="1"/>
          </p:nvPr>
        </p:nvSpPr>
        <p:spPr bwMode="auto">
          <a:xfrm>
            <a:off x="4023093" y="0"/>
            <a:ext cx="3077739" cy="469424"/>
          </a:xfrm>
          <a:prstGeom prst="rect">
            <a:avLst/>
          </a:prstGeom>
          <a:noFill/>
          <a:ln w="9525">
            <a:noFill/>
            <a:miter lim="800000"/>
            <a:headEnd/>
            <a:tailEnd/>
          </a:ln>
          <a:effectLst/>
        </p:spPr>
        <p:txBody>
          <a:bodyPr vert="horz" wrap="square" lIns="94229" tIns="47115" rIns="94229" bIns="47115" numCol="1" anchor="t" anchorCtr="0" compatLnSpc="1">
            <a:prstTxWarp prst="textNoShape">
              <a:avLst/>
            </a:prstTxWarp>
          </a:bodyPr>
          <a:lstStyle>
            <a:lvl1pPr algn="r">
              <a:defRPr sz="1200"/>
            </a:lvl1pPr>
          </a:lstStyle>
          <a:p>
            <a:pPr>
              <a:defRPr/>
            </a:pPr>
            <a:fld id="{7CD33909-00CD-4993-B512-2E5EC90A0A92}" type="datetimeFigureOut">
              <a:rPr lang="en-US"/>
              <a:pPr>
                <a:defRPr/>
              </a:pPr>
              <a:t>3/11/2021</a:t>
            </a:fld>
            <a:endParaRPr lang="en-US" dirty="0"/>
          </a:p>
        </p:txBody>
      </p:sp>
      <p:sp>
        <p:nvSpPr>
          <p:cNvPr id="28676" name="Rectangle 4"/>
          <p:cNvSpPr>
            <a:spLocks noGrp="1" noChangeArrowheads="1"/>
          </p:cNvSpPr>
          <p:nvPr>
            <p:ph type="ftr" sz="quarter" idx="2"/>
          </p:nvPr>
        </p:nvSpPr>
        <p:spPr bwMode="auto">
          <a:xfrm>
            <a:off x="0" y="8917422"/>
            <a:ext cx="3077739" cy="469424"/>
          </a:xfrm>
          <a:prstGeom prst="rect">
            <a:avLst/>
          </a:prstGeom>
          <a:noFill/>
          <a:ln w="9525">
            <a:noFill/>
            <a:miter lim="800000"/>
            <a:headEnd/>
            <a:tailEnd/>
          </a:ln>
          <a:effectLst/>
        </p:spPr>
        <p:txBody>
          <a:bodyPr vert="horz" wrap="square" lIns="94229" tIns="47115" rIns="94229" bIns="47115" numCol="1" anchor="b" anchorCtr="0" compatLnSpc="1">
            <a:prstTxWarp prst="textNoShape">
              <a:avLst/>
            </a:prstTxWarp>
          </a:bodyPr>
          <a:lstStyle>
            <a:lvl1pPr>
              <a:defRPr sz="1200"/>
            </a:lvl1pPr>
          </a:lstStyle>
          <a:p>
            <a:pPr>
              <a:defRPr/>
            </a:pPr>
            <a:endParaRPr lang="en-US" dirty="0"/>
          </a:p>
        </p:txBody>
      </p:sp>
      <p:sp>
        <p:nvSpPr>
          <p:cNvPr id="28677" name="Rectangle 5"/>
          <p:cNvSpPr>
            <a:spLocks noGrp="1" noChangeArrowheads="1"/>
          </p:cNvSpPr>
          <p:nvPr>
            <p:ph type="sldNum" sz="quarter" idx="3"/>
          </p:nvPr>
        </p:nvSpPr>
        <p:spPr bwMode="auto">
          <a:xfrm>
            <a:off x="4023093" y="8917422"/>
            <a:ext cx="3077739" cy="469424"/>
          </a:xfrm>
          <a:prstGeom prst="rect">
            <a:avLst/>
          </a:prstGeom>
          <a:noFill/>
          <a:ln w="9525">
            <a:noFill/>
            <a:miter lim="800000"/>
            <a:headEnd/>
            <a:tailEnd/>
          </a:ln>
          <a:effectLst/>
        </p:spPr>
        <p:txBody>
          <a:bodyPr vert="horz" wrap="square" lIns="94229" tIns="47115" rIns="94229" bIns="47115" numCol="1" anchor="b" anchorCtr="0" compatLnSpc="1">
            <a:prstTxWarp prst="textNoShape">
              <a:avLst/>
            </a:prstTxWarp>
          </a:bodyPr>
          <a:lstStyle>
            <a:lvl1pPr algn="r">
              <a:defRPr sz="1200"/>
            </a:lvl1pPr>
          </a:lstStyle>
          <a:p>
            <a:pPr>
              <a:defRPr/>
            </a:pPr>
            <a:fld id="{E9474AC8-5565-424F-BC7C-58908B08A191}" type="slidenum">
              <a:rPr lang="en-US"/>
              <a:pPr>
                <a:defRPr/>
              </a:pPr>
              <a:t>‹#›</a:t>
            </a:fld>
            <a:endParaRPr lang="en-US" dirty="0"/>
          </a:p>
        </p:txBody>
      </p:sp>
    </p:spTree>
    <p:extLst>
      <p:ext uri="{BB962C8B-B14F-4D97-AF65-F5344CB8AC3E}">
        <p14:creationId xmlns:p14="http://schemas.microsoft.com/office/powerpoint/2010/main" val="556498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5" rIns="94229" bIns="47115" numCol="1" anchor="t" anchorCtr="0" compatLnSpc="1">
            <a:prstTxWarp prst="textNoShape">
              <a:avLst/>
            </a:prstTxWarp>
          </a:bodyPr>
          <a:lstStyle>
            <a:lvl1pPr>
              <a:defRPr sz="1200"/>
            </a:lvl1pPr>
          </a:lstStyle>
          <a:p>
            <a:pPr>
              <a:defRPr/>
            </a:pPr>
            <a:endParaRPr lang="en-US" dirty="0"/>
          </a:p>
        </p:txBody>
      </p:sp>
      <p:sp>
        <p:nvSpPr>
          <p:cNvPr id="30723" name="Rectangle 3"/>
          <p:cNvSpPr>
            <a:spLocks noGrp="1" noChangeArrowheads="1"/>
          </p:cNvSpPr>
          <p:nvPr>
            <p:ph type="dt" idx="1"/>
          </p:nvPr>
        </p:nvSpPr>
        <p:spPr bwMode="auto">
          <a:xfrm>
            <a:off x="4023093" y="0"/>
            <a:ext cx="3077739" cy="469424"/>
          </a:xfrm>
          <a:prstGeom prst="rect">
            <a:avLst/>
          </a:prstGeom>
          <a:noFill/>
          <a:ln w="9525">
            <a:noFill/>
            <a:miter lim="800000"/>
            <a:headEnd/>
            <a:tailEnd/>
          </a:ln>
          <a:effectLst/>
        </p:spPr>
        <p:txBody>
          <a:bodyPr vert="horz" wrap="square" lIns="94229" tIns="47115" rIns="94229" bIns="47115" numCol="1" anchor="t" anchorCtr="0" compatLnSpc="1">
            <a:prstTxWarp prst="textNoShape">
              <a:avLst/>
            </a:prstTxWarp>
          </a:bodyPr>
          <a:lstStyle>
            <a:lvl1pPr algn="r">
              <a:defRPr sz="1200"/>
            </a:lvl1pPr>
          </a:lstStyle>
          <a:p>
            <a:pPr>
              <a:defRPr/>
            </a:pPr>
            <a:fld id="{6C5DD626-7FA1-454C-8A7A-B00718B81F79}" type="datetimeFigureOut">
              <a:rPr lang="en-US"/>
              <a:pPr>
                <a:defRPr/>
              </a:pPr>
              <a:t>3/11/2021</a:t>
            </a:fld>
            <a:endParaRPr lang="en-US" dirty="0"/>
          </a:p>
        </p:txBody>
      </p:sp>
      <p:sp>
        <p:nvSpPr>
          <p:cNvPr id="13316" name="Rectangle 4"/>
          <p:cNvSpPr>
            <a:spLocks noGrp="1" noRot="1" noChangeAspect="1" noChangeArrowheads="1" noTextEdit="1"/>
          </p:cNvSpPr>
          <p:nvPr>
            <p:ph type="sldImg" idx="2"/>
          </p:nvPr>
        </p:nvSpPr>
        <p:spPr bwMode="auto">
          <a:xfrm>
            <a:off x="1203325" y="704850"/>
            <a:ext cx="4695825" cy="3521075"/>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710248" y="4459527"/>
            <a:ext cx="5681980" cy="4224814"/>
          </a:xfrm>
          <a:prstGeom prst="rect">
            <a:avLst/>
          </a:prstGeom>
          <a:noFill/>
          <a:ln w="9525">
            <a:noFill/>
            <a:miter lim="800000"/>
            <a:headEnd/>
            <a:tailEnd/>
          </a:ln>
          <a:effectLst/>
        </p:spPr>
        <p:txBody>
          <a:bodyPr vert="horz" wrap="square" lIns="94229" tIns="47115" rIns="94229" bIns="47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8917422"/>
            <a:ext cx="3077739" cy="469424"/>
          </a:xfrm>
          <a:prstGeom prst="rect">
            <a:avLst/>
          </a:prstGeom>
          <a:noFill/>
          <a:ln w="9525">
            <a:noFill/>
            <a:miter lim="800000"/>
            <a:headEnd/>
            <a:tailEnd/>
          </a:ln>
          <a:effectLst/>
        </p:spPr>
        <p:txBody>
          <a:bodyPr vert="horz" wrap="square" lIns="94229" tIns="47115" rIns="94229" bIns="47115" numCol="1" anchor="b" anchorCtr="0" compatLnSpc="1">
            <a:prstTxWarp prst="textNoShape">
              <a:avLst/>
            </a:prstTxWarp>
          </a:bodyPr>
          <a:lstStyle>
            <a:lvl1pPr>
              <a:defRPr sz="1200"/>
            </a:lvl1pPr>
          </a:lstStyle>
          <a:p>
            <a:pPr>
              <a:defRPr/>
            </a:pPr>
            <a:endParaRPr lang="en-US" dirty="0"/>
          </a:p>
        </p:txBody>
      </p:sp>
      <p:sp>
        <p:nvSpPr>
          <p:cNvPr id="30727" name="Rectangle 7"/>
          <p:cNvSpPr>
            <a:spLocks noGrp="1" noChangeArrowheads="1"/>
          </p:cNvSpPr>
          <p:nvPr>
            <p:ph type="sldNum" sz="quarter" idx="5"/>
          </p:nvPr>
        </p:nvSpPr>
        <p:spPr bwMode="auto">
          <a:xfrm>
            <a:off x="4023093" y="8917422"/>
            <a:ext cx="3077739" cy="469424"/>
          </a:xfrm>
          <a:prstGeom prst="rect">
            <a:avLst/>
          </a:prstGeom>
          <a:noFill/>
          <a:ln w="9525">
            <a:noFill/>
            <a:miter lim="800000"/>
            <a:headEnd/>
            <a:tailEnd/>
          </a:ln>
          <a:effectLst/>
        </p:spPr>
        <p:txBody>
          <a:bodyPr vert="horz" wrap="square" lIns="94229" tIns="47115" rIns="94229" bIns="47115" numCol="1" anchor="b" anchorCtr="0" compatLnSpc="1">
            <a:prstTxWarp prst="textNoShape">
              <a:avLst/>
            </a:prstTxWarp>
          </a:bodyPr>
          <a:lstStyle>
            <a:lvl1pPr algn="r">
              <a:defRPr sz="1200"/>
            </a:lvl1pPr>
          </a:lstStyle>
          <a:p>
            <a:pPr>
              <a:defRPr/>
            </a:pPr>
            <a:fld id="{00CB9B49-30C0-4741-AEE6-B820D14E0613}" type="slidenum">
              <a:rPr lang="en-US"/>
              <a:pPr>
                <a:defRPr/>
              </a:pPr>
              <a:t>‹#›</a:t>
            </a:fld>
            <a:endParaRPr lang="en-US" dirty="0"/>
          </a:p>
        </p:txBody>
      </p:sp>
    </p:spTree>
    <p:extLst>
      <p:ext uri="{BB962C8B-B14F-4D97-AF65-F5344CB8AC3E}">
        <p14:creationId xmlns:p14="http://schemas.microsoft.com/office/powerpoint/2010/main" val="22472878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a:t>
            </a:r>
          </a:p>
          <a:p>
            <a:r>
              <a:rPr lang="en-US" dirty="0"/>
              <a:t>The Arc is…</a:t>
            </a:r>
          </a:p>
          <a:p>
            <a:r>
              <a:rPr lang="en-US" dirty="0"/>
              <a:t>We were focused on a lot of advocacy around access to PPE, people being able to visit with family and communicate around the digital divide and then vaccines…</a:t>
            </a:r>
          </a:p>
        </p:txBody>
      </p:sp>
      <p:sp>
        <p:nvSpPr>
          <p:cNvPr id="4" name="Slide Number Placeholder 3"/>
          <p:cNvSpPr>
            <a:spLocks noGrp="1"/>
          </p:cNvSpPr>
          <p:nvPr>
            <p:ph type="sldNum" sz="quarter" idx="5"/>
          </p:nvPr>
        </p:nvSpPr>
        <p:spPr/>
        <p:txBody>
          <a:bodyPr/>
          <a:lstStyle/>
          <a:p>
            <a:pPr>
              <a:defRPr/>
            </a:pPr>
            <a:fld id="{00CB9B49-30C0-4741-AEE6-B820D14E0613}" type="slidenum">
              <a:rPr lang="en-US" smtClean="0"/>
              <a:pPr>
                <a:defRPr/>
              </a:pPr>
              <a:t>1</a:t>
            </a:fld>
            <a:endParaRPr lang="en-US" dirty="0"/>
          </a:p>
        </p:txBody>
      </p:sp>
    </p:spTree>
    <p:extLst>
      <p:ext uri="{BB962C8B-B14F-4D97-AF65-F5344CB8AC3E}">
        <p14:creationId xmlns:p14="http://schemas.microsoft.com/office/powerpoint/2010/main" val="2287334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What advice do you have for people with disabilities who want to be vaccinated and who may have friends and peers who have been vaccinated, but have been unable to schedule an appointment for themselves? </a:t>
            </a:r>
          </a:p>
          <a:p>
            <a:endParaRPr lang="en-US" dirty="0"/>
          </a:p>
        </p:txBody>
      </p:sp>
      <p:sp>
        <p:nvSpPr>
          <p:cNvPr id="4" name="Slide Number Placeholder 3"/>
          <p:cNvSpPr>
            <a:spLocks noGrp="1"/>
          </p:cNvSpPr>
          <p:nvPr>
            <p:ph type="sldNum" sz="quarter" idx="10"/>
          </p:nvPr>
        </p:nvSpPr>
        <p:spPr/>
        <p:txBody>
          <a:bodyPr/>
          <a:lstStyle/>
          <a:p>
            <a:pPr>
              <a:defRPr/>
            </a:pPr>
            <a:fld id="{00CB9B49-30C0-4741-AEE6-B820D14E0613}" type="slidenum">
              <a:rPr lang="en-US" smtClean="0"/>
              <a:pPr>
                <a:defRPr/>
              </a:pPr>
              <a:t>10</a:t>
            </a:fld>
            <a:endParaRPr lang="en-US" dirty="0"/>
          </a:p>
        </p:txBody>
      </p:sp>
    </p:spTree>
    <p:extLst>
      <p:ext uri="{BB962C8B-B14F-4D97-AF65-F5344CB8AC3E}">
        <p14:creationId xmlns:p14="http://schemas.microsoft.com/office/powerpoint/2010/main" val="405321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light coming - We need to work together to get ourselves vaccinated and then work to ensure all people can and do get vaccinated.  The Arc’s goal is to make sure people can be full participants in community life – we want to make sure as community re-opens people with disabilities are included!</a:t>
            </a:r>
          </a:p>
        </p:txBody>
      </p:sp>
      <p:sp>
        <p:nvSpPr>
          <p:cNvPr id="4" name="Slide Number Placeholder 3"/>
          <p:cNvSpPr>
            <a:spLocks noGrp="1"/>
          </p:cNvSpPr>
          <p:nvPr>
            <p:ph type="sldNum" sz="quarter" idx="5"/>
          </p:nvPr>
        </p:nvSpPr>
        <p:spPr/>
        <p:txBody>
          <a:bodyPr/>
          <a:lstStyle/>
          <a:p>
            <a:pPr>
              <a:defRPr/>
            </a:pPr>
            <a:fld id="{00CB9B49-30C0-4741-AEE6-B820D14E0613}" type="slidenum">
              <a:rPr lang="en-US" smtClean="0"/>
              <a:pPr>
                <a:defRPr/>
              </a:pPr>
              <a:t>11</a:t>
            </a:fld>
            <a:endParaRPr lang="en-US" dirty="0"/>
          </a:p>
        </p:txBody>
      </p:sp>
    </p:spTree>
    <p:extLst>
      <p:ext uri="{BB962C8B-B14F-4D97-AF65-F5344CB8AC3E}">
        <p14:creationId xmlns:p14="http://schemas.microsoft.com/office/powerpoint/2010/main" val="3424911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to Cook County for trying to make this as clear and manageable and accessible as possible.  As an advocacy organization </a:t>
            </a:r>
          </a:p>
        </p:txBody>
      </p:sp>
      <p:sp>
        <p:nvSpPr>
          <p:cNvPr id="4" name="Slide Number Placeholder 3"/>
          <p:cNvSpPr>
            <a:spLocks noGrp="1"/>
          </p:cNvSpPr>
          <p:nvPr>
            <p:ph type="sldNum" sz="quarter" idx="5"/>
          </p:nvPr>
        </p:nvSpPr>
        <p:spPr/>
        <p:txBody>
          <a:bodyPr/>
          <a:lstStyle/>
          <a:p>
            <a:pPr>
              <a:defRPr/>
            </a:pPr>
            <a:fld id="{00CB9B49-30C0-4741-AEE6-B820D14E0613}" type="slidenum">
              <a:rPr lang="en-US" smtClean="0"/>
              <a:pPr>
                <a:defRPr/>
              </a:pPr>
              <a:t>2</a:t>
            </a:fld>
            <a:endParaRPr lang="en-US" dirty="0"/>
          </a:p>
        </p:txBody>
      </p:sp>
    </p:spTree>
    <p:extLst>
      <p:ext uri="{BB962C8B-B14F-4D97-AF65-F5344CB8AC3E}">
        <p14:creationId xmlns:p14="http://schemas.microsoft.com/office/powerpoint/2010/main" val="3868283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mj-lt"/>
              </a:rPr>
              <a:t>Joining with others - Disability advocates and service providers</a:t>
            </a:r>
          </a:p>
          <a:p>
            <a:r>
              <a:rPr lang="en-US" sz="1200" dirty="0">
                <a:latin typeface="+mj-lt"/>
              </a:rPr>
              <a:t>Educating the Governor and IL Dept of Public Health (coordinating with IL Dept of Human Services</a:t>
            </a:r>
          </a:p>
          <a:p>
            <a:endParaRPr lang="en-US" dirty="0"/>
          </a:p>
        </p:txBody>
      </p:sp>
      <p:sp>
        <p:nvSpPr>
          <p:cNvPr id="4" name="Slide Number Placeholder 3"/>
          <p:cNvSpPr>
            <a:spLocks noGrp="1"/>
          </p:cNvSpPr>
          <p:nvPr>
            <p:ph type="sldNum" sz="quarter" idx="10"/>
          </p:nvPr>
        </p:nvSpPr>
        <p:spPr/>
        <p:txBody>
          <a:bodyPr/>
          <a:lstStyle/>
          <a:p>
            <a:pPr>
              <a:defRPr/>
            </a:pPr>
            <a:fld id="{00CB9B49-30C0-4741-AEE6-B820D14E0613}" type="slidenum">
              <a:rPr lang="en-US" smtClean="0"/>
              <a:pPr>
                <a:defRPr/>
              </a:pPr>
              <a:t>3</a:t>
            </a:fld>
            <a:endParaRPr lang="en-US" dirty="0"/>
          </a:p>
        </p:txBody>
      </p:sp>
    </p:spTree>
    <p:extLst>
      <p:ext uri="{BB962C8B-B14F-4D97-AF65-F5344CB8AC3E}">
        <p14:creationId xmlns:p14="http://schemas.microsoft.com/office/powerpoint/2010/main" val="19196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mj-lt"/>
              </a:rPr>
              <a:t>Joining with others - Disability advocates and service providers</a:t>
            </a:r>
          </a:p>
          <a:p>
            <a:r>
              <a:rPr lang="en-US" sz="1200" dirty="0">
                <a:latin typeface="+mj-lt"/>
              </a:rPr>
              <a:t>Educating the Governor and IL Dept of Public Health (coordinating with IL Dept of Human Services</a:t>
            </a:r>
          </a:p>
          <a:p>
            <a:endParaRPr lang="en-US" dirty="0"/>
          </a:p>
        </p:txBody>
      </p:sp>
      <p:sp>
        <p:nvSpPr>
          <p:cNvPr id="4" name="Slide Number Placeholder 3"/>
          <p:cNvSpPr>
            <a:spLocks noGrp="1"/>
          </p:cNvSpPr>
          <p:nvPr>
            <p:ph type="sldNum" sz="quarter" idx="10"/>
          </p:nvPr>
        </p:nvSpPr>
        <p:spPr/>
        <p:txBody>
          <a:bodyPr/>
          <a:lstStyle/>
          <a:p>
            <a:pPr>
              <a:defRPr/>
            </a:pPr>
            <a:fld id="{00CB9B49-30C0-4741-AEE6-B820D14E0613}" type="slidenum">
              <a:rPr lang="en-US" smtClean="0"/>
              <a:pPr>
                <a:defRPr/>
              </a:pPr>
              <a:t>4</a:t>
            </a:fld>
            <a:endParaRPr lang="en-US" dirty="0"/>
          </a:p>
        </p:txBody>
      </p:sp>
    </p:spTree>
    <p:extLst>
      <p:ext uri="{BB962C8B-B14F-4D97-AF65-F5344CB8AC3E}">
        <p14:creationId xmlns:p14="http://schemas.microsoft.com/office/powerpoint/2010/main" val="4006893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mj-lt"/>
              </a:rPr>
              <a:t>Joining with others - Disability advocates and service providers</a:t>
            </a:r>
          </a:p>
          <a:p>
            <a:r>
              <a:rPr lang="en-US" sz="1200" dirty="0">
                <a:latin typeface="+mj-lt"/>
              </a:rPr>
              <a:t>Educating the Governor and IL Dept of Public Health (coordinating with IL Dept of Human Services</a:t>
            </a:r>
          </a:p>
          <a:p>
            <a:endParaRPr lang="en-US" dirty="0"/>
          </a:p>
        </p:txBody>
      </p:sp>
      <p:sp>
        <p:nvSpPr>
          <p:cNvPr id="4" name="Slide Number Placeholder 3"/>
          <p:cNvSpPr>
            <a:spLocks noGrp="1"/>
          </p:cNvSpPr>
          <p:nvPr>
            <p:ph type="sldNum" sz="quarter" idx="10"/>
          </p:nvPr>
        </p:nvSpPr>
        <p:spPr/>
        <p:txBody>
          <a:bodyPr/>
          <a:lstStyle/>
          <a:p>
            <a:pPr>
              <a:defRPr/>
            </a:pPr>
            <a:fld id="{00CB9B49-30C0-4741-AEE6-B820D14E0613}" type="slidenum">
              <a:rPr lang="en-US" smtClean="0"/>
              <a:pPr>
                <a:defRPr/>
              </a:pPr>
              <a:t>5</a:t>
            </a:fld>
            <a:endParaRPr lang="en-US" dirty="0"/>
          </a:p>
        </p:txBody>
      </p:sp>
    </p:spTree>
    <p:extLst>
      <p:ext uri="{BB962C8B-B14F-4D97-AF65-F5344CB8AC3E}">
        <p14:creationId xmlns:p14="http://schemas.microsoft.com/office/powerpoint/2010/main" val="2891270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latin typeface="+mj-lt"/>
              </a:rPr>
              <a:t>Through advocacy, education, working together and A LOT of meetings – we got the Governor to include people with disabilities broadly in 1B Plus.</a:t>
            </a:r>
          </a:p>
          <a:p>
            <a:r>
              <a:rPr lang="en-US" sz="1200" dirty="0">
                <a:latin typeface="+mj-lt"/>
              </a:rPr>
              <a:t>  Press release was confusing and we continue to look for some sort of letter to ensure that people can bring something with them. However I have heard much in the way of success.</a:t>
            </a:r>
          </a:p>
          <a:p>
            <a:r>
              <a:rPr lang="en-US" dirty="0"/>
              <a:t>Unfortunately Chicago and Cook</a:t>
            </a:r>
          </a:p>
        </p:txBody>
      </p:sp>
      <p:sp>
        <p:nvSpPr>
          <p:cNvPr id="4" name="Slide Number Placeholder 3"/>
          <p:cNvSpPr>
            <a:spLocks noGrp="1"/>
          </p:cNvSpPr>
          <p:nvPr>
            <p:ph type="sldNum" sz="quarter" idx="10"/>
          </p:nvPr>
        </p:nvSpPr>
        <p:spPr/>
        <p:txBody>
          <a:bodyPr/>
          <a:lstStyle/>
          <a:p>
            <a:pPr>
              <a:defRPr/>
            </a:pPr>
            <a:fld id="{00CB9B49-30C0-4741-AEE6-B820D14E0613}" type="slidenum">
              <a:rPr lang="en-US" smtClean="0"/>
              <a:pPr>
                <a:defRPr/>
              </a:pPr>
              <a:t>6</a:t>
            </a:fld>
            <a:endParaRPr lang="en-US" dirty="0"/>
          </a:p>
        </p:txBody>
      </p:sp>
    </p:spTree>
    <p:extLst>
      <p:ext uri="{BB962C8B-B14F-4D97-AF65-F5344CB8AC3E}">
        <p14:creationId xmlns:p14="http://schemas.microsoft.com/office/powerpoint/2010/main" val="1254126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mj-lt"/>
              </a:rPr>
              <a:t>Share information, clarify, working on plain language material for people with dd, accessible material and website, physical accessibility, concerns around sensory issues, getting information out.</a:t>
            </a:r>
          </a:p>
          <a:p>
            <a:endParaRPr lang="en-US" sz="1200" dirty="0">
              <a:latin typeface="+mj-lt"/>
            </a:endParaRPr>
          </a:p>
          <a:p>
            <a:r>
              <a:rPr lang="en-US" sz="1200" dirty="0">
                <a:latin typeface="+mj-lt"/>
              </a:rPr>
              <a:t>Sharing information about </a:t>
            </a:r>
          </a:p>
          <a:p>
            <a:endParaRPr lang="en-US" sz="1200" dirty="0">
              <a:latin typeface="+mj-lt"/>
            </a:endParaRPr>
          </a:p>
          <a:p>
            <a:endParaRPr lang="en-US" dirty="0"/>
          </a:p>
        </p:txBody>
      </p:sp>
      <p:sp>
        <p:nvSpPr>
          <p:cNvPr id="4" name="Slide Number Placeholder 3"/>
          <p:cNvSpPr>
            <a:spLocks noGrp="1"/>
          </p:cNvSpPr>
          <p:nvPr>
            <p:ph type="sldNum" sz="quarter" idx="10"/>
          </p:nvPr>
        </p:nvSpPr>
        <p:spPr/>
        <p:txBody>
          <a:bodyPr/>
          <a:lstStyle/>
          <a:p>
            <a:pPr>
              <a:defRPr/>
            </a:pPr>
            <a:fld id="{00CB9B49-30C0-4741-AEE6-B820D14E0613}" type="slidenum">
              <a:rPr lang="en-US" smtClean="0"/>
              <a:pPr>
                <a:defRPr/>
              </a:pPr>
              <a:t>7</a:t>
            </a:fld>
            <a:endParaRPr lang="en-US" dirty="0"/>
          </a:p>
        </p:txBody>
      </p:sp>
    </p:spTree>
    <p:extLst>
      <p:ext uri="{BB962C8B-B14F-4D97-AF65-F5344CB8AC3E}">
        <p14:creationId xmlns:p14="http://schemas.microsoft.com/office/powerpoint/2010/main" val="3189629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a:latin typeface="+mj-lt"/>
            </a:endParaRPr>
          </a:p>
          <a:p>
            <a:r>
              <a:rPr lang="en-US" sz="1200" dirty="0">
                <a:latin typeface="+mj-lt"/>
              </a:rPr>
              <a:t>Joining with others - Disability advocates and service providers</a:t>
            </a:r>
          </a:p>
          <a:p>
            <a:r>
              <a:rPr lang="en-US" sz="1200" dirty="0">
                <a:latin typeface="+mj-lt"/>
              </a:rPr>
              <a:t>Educating the Governor and IL Dept of Public Health (coordinating with IL Dept of Human Services</a:t>
            </a:r>
          </a:p>
          <a:p>
            <a:endParaRPr lang="en-US" dirty="0"/>
          </a:p>
        </p:txBody>
      </p:sp>
      <p:sp>
        <p:nvSpPr>
          <p:cNvPr id="4" name="Slide Number Placeholder 3"/>
          <p:cNvSpPr>
            <a:spLocks noGrp="1"/>
          </p:cNvSpPr>
          <p:nvPr>
            <p:ph type="sldNum" sz="quarter" idx="10"/>
          </p:nvPr>
        </p:nvSpPr>
        <p:spPr/>
        <p:txBody>
          <a:bodyPr/>
          <a:lstStyle/>
          <a:p>
            <a:pPr>
              <a:defRPr/>
            </a:pPr>
            <a:fld id="{00CB9B49-30C0-4741-AEE6-B820D14E0613}" type="slidenum">
              <a:rPr lang="en-US" smtClean="0"/>
              <a:pPr>
                <a:defRPr/>
              </a:pPr>
              <a:t>8</a:t>
            </a:fld>
            <a:endParaRPr lang="en-US" dirty="0"/>
          </a:p>
        </p:txBody>
      </p:sp>
    </p:spTree>
    <p:extLst>
      <p:ext uri="{BB962C8B-B14F-4D97-AF65-F5344CB8AC3E}">
        <p14:creationId xmlns:p14="http://schemas.microsoft.com/office/powerpoint/2010/main" val="845525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a:latin typeface="+mj-lt"/>
            </a:endParaRPr>
          </a:p>
          <a:p>
            <a:r>
              <a:rPr lang="en-US" sz="1200" dirty="0">
                <a:latin typeface="+mj-lt"/>
              </a:rPr>
              <a:t>Joining with others - Disability advocates and service providers</a:t>
            </a:r>
          </a:p>
          <a:p>
            <a:r>
              <a:rPr lang="en-US" sz="1200" dirty="0">
                <a:latin typeface="+mj-lt"/>
              </a:rPr>
              <a:t>Educating the Governor and IL Dept of Public Health (coordinating with IL Dept of Human Services</a:t>
            </a:r>
          </a:p>
          <a:p>
            <a:endParaRPr lang="en-US" dirty="0"/>
          </a:p>
        </p:txBody>
      </p:sp>
      <p:sp>
        <p:nvSpPr>
          <p:cNvPr id="4" name="Slide Number Placeholder 3"/>
          <p:cNvSpPr>
            <a:spLocks noGrp="1"/>
          </p:cNvSpPr>
          <p:nvPr>
            <p:ph type="sldNum" sz="quarter" idx="10"/>
          </p:nvPr>
        </p:nvSpPr>
        <p:spPr/>
        <p:txBody>
          <a:bodyPr/>
          <a:lstStyle/>
          <a:p>
            <a:pPr>
              <a:defRPr/>
            </a:pPr>
            <a:fld id="{00CB9B49-30C0-4741-AEE6-B820D14E0613}" type="slidenum">
              <a:rPr lang="en-US" smtClean="0"/>
              <a:pPr>
                <a:defRPr/>
              </a:pPr>
              <a:t>9</a:t>
            </a:fld>
            <a:endParaRPr lang="en-US" dirty="0"/>
          </a:p>
        </p:txBody>
      </p:sp>
    </p:spTree>
    <p:extLst>
      <p:ext uri="{BB962C8B-B14F-4D97-AF65-F5344CB8AC3E}">
        <p14:creationId xmlns:p14="http://schemas.microsoft.com/office/powerpoint/2010/main" val="1815888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C5917171-D231-4EEA-8CE2-A29E451EE958}" type="datetimeFigureOut">
              <a:rPr lang="en-US" smtClean="0"/>
              <a:pPr>
                <a:defRPr/>
              </a:pPr>
              <a:t>3/11/2021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09001A0-6282-45C0-9361-8225BE3851D9}" type="slidenum">
              <a:rPr lang="en-US" smtClean="0"/>
              <a:pPr>
                <a:defRPr/>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29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98D8ED9-D452-4215-A633-81464E9053CC}" type="datetimeFigureOut">
              <a:rPr lang="en-US" smtClean="0"/>
              <a:pPr>
                <a:defRPr/>
              </a:pPr>
              <a:t>3/11/2021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13FDD4A-8801-4D8A-A65F-2CF92F6E2F7C}" type="slidenum">
              <a:rPr lang="en-US" smtClean="0"/>
              <a:pPr>
                <a:defRPr/>
              </a:pPr>
              <a:t>‹#›</a:t>
            </a:fld>
            <a:endParaRPr lang="en-US" dirty="0"/>
          </a:p>
        </p:txBody>
      </p:sp>
    </p:spTree>
    <p:extLst>
      <p:ext uri="{BB962C8B-B14F-4D97-AF65-F5344CB8AC3E}">
        <p14:creationId xmlns:p14="http://schemas.microsoft.com/office/powerpoint/2010/main" val="390924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10E23BC-8DFE-4ABB-BAC4-546178FB11A0}" type="datetimeFigureOut">
              <a:rPr lang="en-US" smtClean="0"/>
              <a:pPr>
                <a:defRPr/>
              </a:pPr>
              <a:t>3/11/2021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0984BEA-BAAD-42BF-AA3A-825F1F58FE2F}" type="slidenum">
              <a:rPr lang="en-US" smtClean="0"/>
              <a:pPr>
                <a:defRPr/>
              </a:pPr>
              <a:t>‹#›</a:t>
            </a:fld>
            <a:endParaRPr lang="en-US" dirty="0"/>
          </a:p>
        </p:txBody>
      </p:sp>
    </p:spTree>
    <p:extLst>
      <p:ext uri="{BB962C8B-B14F-4D97-AF65-F5344CB8AC3E}">
        <p14:creationId xmlns:p14="http://schemas.microsoft.com/office/powerpoint/2010/main" val="156615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EF261C1-24E0-4463-8DF2-C8DE1DF979D9}" type="datetimeFigureOut">
              <a:rPr lang="en-US" smtClean="0"/>
              <a:pPr>
                <a:defRPr/>
              </a:pPr>
              <a:t>3/11/2021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CAE436D-B142-4D94-BBFC-52CEF5CE6E95}" type="slidenum">
              <a:rPr lang="en-US" smtClean="0"/>
              <a:pPr>
                <a:defRPr/>
              </a:pPr>
              <a:t>‹#›</a:t>
            </a:fld>
            <a:endParaRPr lang="en-US" dirty="0"/>
          </a:p>
        </p:txBody>
      </p:sp>
    </p:spTree>
    <p:extLst>
      <p:ext uri="{BB962C8B-B14F-4D97-AF65-F5344CB8AC3E}">
        <p14:creationId xmlns:p14="http://schemas.microsoft.com/office/powerpoint/2010/main" val="4027776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40E6A1B1-EB69-4DBC-9FB6-C97DA4E48370}" type="datetimeFigureOut">
              <a:rPr lang="en-US" smtClean="0"/>
              <a:pPr>
                <a:defRPr/>
              </a:pPr>
              <a:t>3/11/2021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832B412-099A-4F5A-AA5D-4138D587F905}" type="slidenum">
              <a:rPr lang="en-US" smtClean="0"/>
              <a:pPr>
                <a:defRPr/>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5977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68030759-9D63-43C7-B4EB-1794E368111C}" type="datetimeFigureOut">
              <a:rPr lang="en-US" smtClean="0"/>
              <a:pPr>
                <a:defRPr/>
              </a:pPr>
              <a:t>3/11/2021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1298145-06FC-4578-974C-25B9FA8E2CDF}" type="slidenum">
              <a:rPr lang="en-US" smtClean="0"/>
              <a:pPr>
                <a:defRPr/>
              </a:pPr>
              <a:t>‹#›</a:t>
            </a:fld>
            <a:endParaRPr lang="en-US" dirty="0"/>
          </a:p>
        </p:txBody>
      </p:sp>
    </p:spTree>
    <p:extLst>
      <p:ext uri="{BB962C8B-B14F-4D97-AF65-F5344CB8AC3E}">
        <p14:creationId xmlns:p14="http://schemas.microsoft.com/office/powerpoint/2010/main" val="62172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EBE5317D-5349-4C5B-94E6-8811B4D5B67B}" type="datetimeFigureOut">
              <a:rPr lang="en-US" smtClean="0"/>
              <a:pPr>
                <a:defRPr/>
              </a:pPr>
              <a:t>3/11/2021</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299A26E9-E317-4649-A539-54AE723D8E62}" type="slidenum">
              <a:rPr lang="en-US" smtClean="0"/>
              <a:pPr>
                <a:defRPr/>
              </a:pPr>
              <a:t>‹#›</a:t>
            </a:fld>
            <a:endParaRPr lang="en-US" dirty="0"/>
          </a:p>
        </p:txBody>
      </p:sp>
    </p:spTree>
    <p:extLst>
      <p:ext uri="{BB962C8B-B14F-4D97-AF65-F5344CB8AC3E}">
        <p14:creationId xmlns:p14="http://schemas.microsoft.com/office/powerpoint/2010/main" val="2371232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ED29FBD2-D3FE-4D4F-ACC2-1AE3F03DFAC8}" type="datetimeFigureOut">
              <a:rPr lang="en-US" smtClean="0"/>
              <a:pPr>
                <a:defRPr/>
              </a:pPr>
              <a:t>3/11/2021</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7768F2C-DD8D-4103-B1E1-3A65FDACF3A5}" type="slidenum">
              <a:rPr lang="en-US" smtClean="0"/>
              <a:pPr>
                <a:defRPr/>
              </a:pPr>
              <a:t>‹#›</a:t>
            </a:fld>
            <a:endParaRPr lang="en-US" dirty="0"/>
          </a:p>
        </p:txBody>
      </p:sp>
      <p:pic>
        <p:nvPicPr>
          <p:cNvPr id="6" name="Picture 8" descr="illinois1">
            <a:extLst>
              <a:ext uri="{FF2B5EF4-FFF2-40B4-BE49-F238E27FC236}">
                <a16:creationId xmlns:a16="http://schemas.microsoft.com/office/drawing/2014/main" id="{227CDDF3-139C-4719-8C6C-905B907E6F1D}"/>
              </a:ext>
            </a:extLst>
          </p:cNvPr>
          <p:cNvPicPr>
            <a:picLocks noChangeAspect="1" noChangeArrowheads="1"/>
          </p:cNvPicPr>
          <p:nvPr userDrawn="1"/>
        </p:nvPicPr>
        <p:blipFill>
          <a:blip r:embed="rId2"/>
          <a:stretch>
            <a:fillRect/>
          </a:stretch>
        </p:blipFill>
        <p:spPr bwMode="auto">
          <a:xfrm>
            <a:off x="8009397" y="6004560"/>
            <a:ext cx="898293" cy="637788"/>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2036988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783E4CEB-6F7C-483F-960D-C2845F8A5872}" type="datetimeFigureOut">
              <a:rPr lang="en-US" smtClean="0"/>
              <a:pPr>
                <a:defRPr/>
              </a:pPr>
              <a:t>3/11/2021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dirty="0"/>
          </a:p>
        </p:txBody>
      </p:sp>
      <p:sp>
        <p:nvSpPr>
          <p:cNvPr id="9" name="Slide Number Placeholder 8"/>
          <p:cNvSpPr>
            <a:spLocks noGrp="1"/>
          </p:cNvSpPr>
          <p:nvPr>
            <p:ph type="sldNum" sz="quarter" idx="12"/>
          </p:nvPr>
        </p:nvSpPr>
        <p:spPr/>
        <p:txBody>
          <a:bodyPr/>
          <a:lstStyle/>
          <a:p>
            <a:pPr>
              <a:defRPr/>
            </a:pPr>
            <a:fld id="{C50737D1-7DEF-4CE8-9EF1-2A9276E916EE}" type="slidenum">
              <a:rPr lang="en-US" smtClean="0"/>
              <a:pPr>
                <a:defRPr/>
              </a:pPr>
              <a:t>‹#›</a:t>
            </a:fld>
            <a:endParaRPr lang="en-US" dirty="0"/>
          </a:p>
        </p:txBody>
      </p:sp>
      <p:pic>
        <p:nvPicPr>
          <p:cNvPr id="10" name="Picture 8" descr="illinois1">
            <a:extLst>
              <a:ext uri="{FF2B5EF4-FFF2-40B4-BE49-F238E27FC236}">
                <a16:creationId xmlns:a16="http://schemas.microsoft.com/office/drawing/2014/main" id="{55C8CA12-3822-48D2-9E23-01D33F183EC6}"/>
              </a:ext>
            </a:extLst>
          </p:cNvPr>
          <p:cNvPicPr>
            <a:picLocks noChangeAspect="1" noChangeArrowheads="1"/>
          </p:cNvPicPr>
          <p:nvPr userDrawn="1"/>
        </p:nvPicPr>
        <p:blipFill>
          <a:blip r:embed="rId2"/>
          <a:stretch>
            <a:fillRect/>
          </a:stretch>
        </p:blipFill>
        <p:spPr bwMode="auto">
          <a:xfrm>
            <a:off x="8009397" y="6004560"/>
            <a:ext cx="898293" cy="637788"/>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3238002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1C220306-5710-4C70-90E6-EBFF65570071}" type="datetimeFigureOut">
              <a:rPr lang="en-US" smtClean="0"/>
              <a:pPr>
                <a:defRPr/>
              </a:pPr>
              <a:t>3/11/2021</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84845CC8-ECD3-4E05-A7DD-4B562C4F71AE}" type="slidenum">
              <a:rPr lang="en-US" smtClean="0"/>
              <a:pPr>
                <a:defRPr/>
              </a:pPr>
              <a:t>‹#›</a:t>
            </a:fld>
            <a:endParaRPr lang="en-US" dirty="0"/>
          </a:p>
        </p:txBody>
      </p:sp>
    </p:spTree>
    <p:extLst>
      <p:ext uri="{BB962C8B-B14F-4D97-AF65-F5344CB8AC3E}">
        <p14:creationId xmlns:p14="http://schemas.microsoft.com/office/powerpoint/2010/main" val="1603481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DD034AAB-267B-46A2-9E54-F6A19DEB2DBB}" type="datetimeFigureOut">
              <a:rPr lang="en-US" smtClean="0"/>
              <a:pPr>
                <a:defRPr/>
              </a:pPr>
              <a:t>3/11/2021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30C26C2-B14B-4192-B3A4-CB765F2955E3}" type="slidenum">
              <a:rPr lang="en-US" smtClean="0"/>
              <a:pPr>
                <a:defRPr/>
              </a:pPr>
              <a:t>‹#›</a:t>
            </a:fld>
            <a:endParaRPr lang="en-US" dirty="0"/>
          </a:p>
        </p:txBody>
      </p:sp>
    </p:spTree>
    <p:extLst>
      <p:ext uri="{BB962C8B-B14F-4D97-AF65-F5344CB8AC3E}">
        <p14:creationId xmlns:p14="http://schemas.microsoft.com/office/powerpoint/2010/main" val="2407518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10AFD83E-A46C-4B8F-8F48-3C40050811AC}" type="datetimeFigureOut">
              <a:rPr lang="en-US" smtClean="0"/>
              <a:pPr>
                <a:defRPr/>
              </a:pPr>
              <a:t>3/11/2021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6BF571AE-37D5-4681-9C08-CAD312909854}" type="slidenum">
              <a:rPr lang="en-US" smtClean="0"/>
              <a:pPr>
                <a:defRPr/>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8" descr="illinois1">
            <a:extLst>
              <a:ext uri="{FF2B5EF4-FFF2-40B4-BE49-F238E27FC236}">
                <a16:creationId xmlns:a16="http://schemas.microsoft.com/office/drawing/2014/main" id="{BF0A8862-53FC-44A6-BF54-8B3F0D8A6D22}"/>
              </a:ext>
            </a:extLst>
          </p:cNvPr>
          <p:cNvPicPr>
            <a:picLocks noChangeAspect="1" noChangeArrowheads="1"/>
          </p:cNvPicPr>
          <p:nvPr userDrawn="1"/>
        </p:nvPicPr>
        <p:blipFill>
          <a:blip r:embed="rId13"/>
          <a:stretch>
            <a:fillRect/>
          </a:stretch>
        </p:blipFill>
        <p:spPr bwMode="auto">
          <a:xfrm>
            <a:off x="8009397" y="6004560"/>
            <a:ext cx="898293" cy="637788"/>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27231245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meg@thearcofil.org" TargetMode="External"/><Relationship Id="rId3" Type="http://schemas.openxmlformats.org/officeDocument/2006/relationships/image" Target="../media/image1.jpeg"/><Relationship Id="rId7" Type="http://schemas.openxmlformats.org/officeDocument/2006/relationships/hyperlink" Target="http://www.siblingleadership.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thearcofil.org/" TargetMode="External"/><Relationship Id="rId5" Type="http://schemas.openxmlformats.org/officeDocument/2006/relationships/hyperlink" Target="http://www.incil.org/" TargetMode="External"/><Relationship Id="rId4" Type="http://schemas.openxmlformats.org/officeDocument/2006/relationships/hyperlink" Target="http://www.progresscil.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A9C4B-5639-4BD5-B527-EF466E566447}"/>
              </a:ext>
            </a:extLst>
          </p:cNvPr>
          <p:cNvSpPr>
            <a:spLocks noGrp="1"/>
          </p:cNvSpPr>
          <p:nvPr>
            <p:ph type="ctrTitle"/>
          </p:nvPr>
        </p:nvSpPr>
        <p:spPr/>
        <p:txBody>
          <a:bodyPr>
            <a:normAutofit/>
          </a:bodyPr>
          <a:lstStyle/>
          <a:p>
            <a:r>
              <a:rPr lang="en-US" sz="7500" b="1" i="1" dirty="0">
                <a:solidFill>
                  <a:srgbClr val="FF9900"/>
                </a:solidFill>
              </a:rPr>
              <a:t>Vaccine Advocacy</a:t>
            </a:r>
            <a:endParaRPr lang="en-US" sz="7500" dirty="0"/>
          </a:p>
        </p:txBody>
      </p:sp>
      <p:sp>
        <p:nvSpPr>
          <p:cNvPr id="3" name="Subtitle 2">
            <a:extLst>
              <a:ext uri="{FF2B5EF4-FFF2-40B4-BE49-F238E27FC236}">
                <a16:creationId xmlns:a16="http://schemas.microsoft.com/office/drawing/2014/main" id="{0FCE7EF4-A8A1-4700-A32A-28F0D1D71306}"/>
              </a:ext>
            </a:extLst>
          </p:cNvPr>
          <p:cNvSpPr>
            <a:spLocks noGrp="1"/>
          </p:cNvSpPr>
          <p:nvPr>
            <p:ph type="subTitle" idx="1"/>
          </p:nvPr>
        </p:nvSpPr>
        <p:spPr/>
        <p:txBody>
          <a:bodyPr/>
          <a:lstStyle/>
          <a:p>
            <a:pPr algn="ctr"/>
            <a:r>
              <a:rPr lang="en-US" dirty="0"/>
              <a:t>Meg Cooch, Executive Director</a:t>
            </a:r>
          </a:p>
          <a:p>
            <a:pPr algn="ctr"/>
            <a:r>
              <a:rPr lang="en-US" dirty="0"/>
              <a:t>The arc of Illinois</a:t>
            </a:r>
          </a:p>
        </p:txBody>
      </p:sp>
      <p:pic>
        <p:nvPicPr>
          <p:cNvPr id="6" name="Picture 5">
            <a:extLst>
              <a:ext uri="{FF2B5EF4-FFF2-40B4-BE49-F238E27FC236}">
                <a16:creationId xmlns:a16="http://schemas.microsoft.com/office/drawing/2014/main" id="{36E56ECB-7C77-43FD-9F27-AD3F692279D1}"/>
              </a:ext>
            </a:extLst>
          </p:cNvPr>
          <p:cNvPicPr>
            <a:picLocks noChangeAspect="1"/>
          </p:cNvPicPr>
          <p:nvPr/>
        </p:nvPicPr>
        <p:blipFill>
          <a:blip r:embed="rId3"/>
          <a:stretch>
            <a:fillRect/>
          </a:stretch>
        </p:blipFill>
        <p:spPr>
          <a:xfrm>
            <a:off x="2373367" y="24961"/>
            <a:ext cx="4397265" cy="3122058"/>
          </a:xfrm>
          <a:prstGeom prst="rect">
            <a:avLst/>
          </a:prstGeom>
        </p:spPr>
      </p:pic>
    </p:spTree>
    <p:extLst>
      <p:ext uri="{BB962C8B-B14F-4D97-AF65-F5344CB8AC3E}">
        <p14:creationId xmlns:p14="http://schemas.microsoft.com/office/powerpoint/2010/main" val="3221546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7028" y="405263"/>
            <a:ext cx="5609771" cy="1115627"/>
          </a:xfrm>
        </p:spPr>
        <p:txBody>
          <a:bodyPr>
            <a:noAutofit/>
          </a:bodyPr>
          <a:lstStyle/>
          <a:p>
            <a:r>
              <a:rPr lang="en-US" sz="4000" b="1" i="1" dirty="0">
                <a:solidFill>
                  <a:srgbClr val="FF9900"/>
                </a:solidFill>
              </a:rPr>
              <a:t>Balancing Patience and Determination</a:t>
            </a:r>
          </a:p>
        </p:txBody>
      </p:sp>
      <p:pic>
        <p:nvPicPr>
          <p:cNvPr id="4" name="Content Placeholder 3" descr="Arc_Illinois_Color_Pos_JPG.JPG"/>
          <p:cNvPicPr>
            <a:picLocks noGrp="1" noChangeAspect="1"/>
          </p:cNvPicPr>
          <p:nvPr>
            <p:ph idx="1"/>
          </p:nvPr>
        </p:nvPicPr>
        <p:blipFill>
          <a:blip r:embed="rId3"/>
          <a:stretch>
            <a:fillRect/>
          </a:stretch>
        </p:blipFill>
        <p:spPr>
          <a:xfrm>
            <a:off x="411854" y="383494"/>
            <a:ext cx="2665173" cy="1892273"/>
          </a:xfrm>
          <a:ln w="12700">
            <a:solidFill>
              <a:schemeClr val="tx1"/>
            </a:solidFill>
          </a:ln>
        </p:spPr>
      </p:pic>
      <p:sp>
        <p:nvSpPr>
          <p:cNvPr id="5" name="TextBox 4">
            <a:extLst>
              <a:ext uri="{FF2B5EF4-FFF2-40B4-BE49-F238E27FC236}">
                <a16:creationId xmlns:a16="http://schemas.microsoft.com/office/drawing/2014/main" id="{2763E41B-903A-4F4A-AD29-87D251BC7EB5}"/>
              </a:ext>
            </a:extLst>
          </p:cNvPr>
          <p:cNvSpPr txBox="1"/>
          <p:nvPr/>
        </p:nvSpPr>
        <p:spPr>
          <a:xfrm>
            <a:off x="850777" y="2381631"/>
            <a:ext cx="7968342" cy="3925434"/>
          </a:xfrm>
          <a:prstGeom prst="rect">
            <a:avLst/>
          </a:prstGeom>
          <a:noFill/>
        </p:spPr>
        <p:txBody>
          <a:bodyPr wrap="square" rtlCol="0">
            <a:spAutoFit/>
          </a:bodyPr>
          <a:lstStyle/>
          <a:p>
            <a:pPr marL="342900" marR="0" lvl="0" indent="-342900">
              <a:lnSpc>
                <a:spcPct val="107000"/>
              </a:lnSpc>
              <a:spcBef>
                <a:spcPts val="0"/>
              </a:spcBef>
              <a:spcAft>
                <a:spcPts val="800"/>
              </a:spcAft>
              <a:buFont typeface="Symbol" panose="05050102010706020507" pitchFamily="18" charset="2"/>
              <a:buChar char=""/>
            </a:pPr>
            <a:r>
              <a:rPr lang="en-US" sz="2800" dirty="0">
                <a:latin typeface="Arial" panose="020B0604020202020204" pitchFamily="34" charset="0"/>
                <a:ea typeface="Calibri" panose="020F0502020204030204" pitchFamily="34" charset="0"/>
                <a:cs typeface="Arial" panose="020B0604020202020204" pitchFamily="34" charset="0"/>
              </a:rPr>
              <a:t>Keep trying – change is happening</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2800" dirty="0">
                <a:effectLst/>
                <a:latin typeface="Arial" panose="020B0604020202020204" pitchFamily="34" charset="0"/>
                <a:ea typeface="Calibri" panose="020F0502020204030204" pitchFamily="34" charset="0"/>
                <a:cs typeface="Arial" panose="020B0604020202020204" pitchFamily="34" charset="0"/>
              </a:rPr>
              <a:t>Work your network </a:t>
            </a:r>
          </a:p>
          <a:p>
            <a:pPr marL="342900" marR="0" lvl="0" indent="-342900">
              <a:lnSpc>
                <a:spcPct val="107000"/>
              </a:lnSpc>
              <a:spcBef>
                <a:spcPts val="0"/>
              </a:spcBef>
              <a:spcAft>
                <a:spcPts val="800"/>
              </a:spcAft>
              <a:buFont typeface="Symbol" panose="05050102010706020507" pitchFamily="18" charset="2"/>
              <a:buChar char=""/>
            </a:pPr>
            <a:r>
              <a:rPr lang="en-US" sz="2800" dirty="0">
                <a:latin typeface="Arial" panose="020B0604020202020204" pitchFamily="34" charset="0"/>
                <a:ea typeface="Calibri" panose="020F0502020204030204" pitchFamily="34" charset="0"/>
                <a:cs typeface="Arial" panose="020B0604020202020204" pitchFamily="34" charset="0"/>
              </a:rPr>
              <a:t>Call all options – local health depts, clinics, doctor, pharmacy</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2800" dirty="0">
                <a:latin typeface="Arial" panose="020B0604020202020204" pitchFamily="34" charset="0"/>
                <a:ea typeface="Calibri" panose="020F0502020204030204" pitchFamily="34" charset="0"/>
                <a:cs typeface="Arial" panose="020B0604020202020204" pitchFamily="34" charset="0"/>
              </a:rPr>
              <a:t>Ask for help – Demand accessibility</a:t>
            </a:r>
          </a:p>
          <a:p>
            <a:pPr marL="342900" marR="0" lvl="0" indent="-342900">
              <a:lnSpc>
                <a:spcPct val="107000"/>
              </a:lnSpc>
              <a:spcBef>
                <a:spcPts val="0"/>
              </a:spcBef>
              <a:spcAft>
                <a:spcPts val="800"/>
              </a:spcAft>
              <a:buFont typeface="Symbol" panose="05050102010706020507" pitchFamily="18" charset="2"/>
              <a:buChar char=""/>
            </a:pPr>
            <a:r>
              <a:rPr lang="en-US" sz="2800" dirty="0">
                <a:effectLst/>
                <a:latin typeface="Arial" panose="020B0604020202020204" pitchFamily="34" charset="0"/>
                <a:ea typeface="Calibri" panose="020F0502020204030204" pitchFamily="34" charset="0"/>
                <a:cs typeface="Arial" panose="020B0604020202020204" pitchFamily="34" charset="0"/>
              </a:rPr>
              <a:t>Systems Advocacy – share your story</a:t>
            </a:r>
          </a:p>
          <a:p>
            <a:endParaRPr lang="en-US" sz="3600" dirty="0">
              <a:latin typeface="+mj-lt"/>
            </a:endParaRPr>
          </a:p>
        </p:txBody>
      </p:sp>
    </p:spTree>
    <p:extLst>
      <p:ext uri="{BB962C8B-B14F-4D97-AF65-F5344CB8AC3E}">
        <p14:creationId xmlns:p14="http://schemas.microsoft.com/office/powerpoint/2010/main" val="2507494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D905947-65A8-4E56-8B22-325718826BA3}"/>
              </a:ext>
            </a:extLst>
          </p:cNvPr>
          <p:cNvPicPr>
            <a:picLocks noChangeAspect="1"/>
          </p:cNvPicPr>
          <p:nvPr/>
        </p:nvPicPr>
        <p:blipFill>
          <a:blip r:embed="rId3"/>
          <a:stretch>
            <a:fillRect/>
          </a:stretch>
        </p:blipFill>
        <p:spPr>
          <a:xfrm>
            <a:off x="222421" y="183546"/>
            <a:ext cx="8279027" cy="6177427"/>
          </a:xfrm>
          <a:prstGeom prst="rect">
            <a:avLst/>
          </a:prstGeom>
        </p:spPr>
      </p:pic>
    </p:spTree>
    <p:extLst>
      <p:ext uri="{BB962C8B-B14F-4D97-AF65-F5344CB8AC3E}">
        <p14:creationId xmlns:p14="http://schemas.microsoft.com/office/powerpoint/2010/main" val="2448566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F4A19B-B7EB-4C05-B0D9-0B56C940600F}"/>
              </a:ext>
            </a:extLst>
          </p:cNvPr>
          <p:cNvPicPr>
            <a:picLocks noChangeAspect="1"/>
          </p:cNvPicPr>
          <p:nvPr/>
        </p:nvPicPr>
        <p:blipFill>
          <a:blip r:embed="rId3"/>
          <a:stretch>
            <a:fillRect/>
          </a:stretch>
        </p:blipFill>
        <p:spPr>
          <a:xfrm>
            <a:off x="210066" y="144918"/>
            <a:ext cx="8254312" cy="6214636"/>
          </a:xfrm>
          <a:prstGeom prst="rect">
            <a:avLst/>
          </a:prstGeom>
        </p:spPr>
      </p:pic>
    </p:spTree>
    <p:extLst>
      <p:ext uri="{BB962C8B-B14F-4D97-AF65-F5344CB8AC3E}">
        <p14:creationId xmlns:p14="http://schemas.microsoft.com/office/powerpoint/2010/main" val="2231124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7028" y="405263"/>
            <a:ext cx="5609771" cy="1115627"/>
          </a:xfrm>
        </p:spPr>
        <p:txBody>
          <a:bodyPr>
            <a:noAutofit/>
          </a:bodyPr>
          <a:lstStyle/>
          <a:p>
            <a:r>
              <a:rPr lang="en-US" b="1" i="1" dirty="0">
                <a:solidFill>
                  <a:srgbClr val="FF9900"/>
                </a:solidFill>
              </a:rPr>
              <a:t>Joining Together</a:t>
            </a:r>
          </a:p>
        </p:txBody>
      </p:sp>
      <p:pic>
        <p:nvPicPr>
          <p:cNvPr id="4" name="Content Placeholder 3" descr="Arc_Illinois_Color_Pos_JPG.JPG"/>
          <p:cNvPicPr>
            <a:picLocks noGrp="1" noChangeAspect="1"/>
          </p:cNvPicPr>
          <p:nvPr>
            <p:ph idx="1"/>
          </p:nvPr>
        </p:nvPicPr>
        <p:blipFill>
          <a:blip r:embed="rId3"/>
          <a:stretch>
            <a:fillRect/>
          </a:stretch>
        </p:blipFill>
        <p:spPr>
          <a:xfrm>
            <a:off x="411854" y="383494"/>
            <a:ext cx="2665173" cy="1892273"/>
          </a:xfrm>
          <a:ln w="12700">
            <a:solidFill>
              <a:schemeClr val="tx1"/>
            </a:solidFill>
          </a:ln>
        </p:spPr>
      </p:pic>
      <p:sp>
        <p:nvSpPr>
          <p:cNvPr id="5" name="TextBox 4">
            <a:extLst>
              <a:ext uri="{FF2B5EF4-FFF2-40B4-BE49-F238E27FC236}">
                <a16:creationId xmlns:a16="http://schemas.microsoft.com/office/drawing/2014/main" id="{2763E41B-903A-4F4A-AD29-87D251BC7EB5}"/>
              </a:ext>
            </a:extLst>
          </p:cNvPr>
          <p:cNvSpPr txBox="1"/>
          <p:nvPr/>
        </p:nvSpPr>
        <p:spPr>
          <a:xfrm>
            <a:off x="411854" y="2381631"/>
            <a:ext cx="8407265" cy="3108543"/>
          </a:xfrm>
          <a:prstGeom prst="rect">
            <a:avLst/>
          </a:prstGeom>
          <a:noFill/>
        </p:spPr>
        <p:txBody>
          <a:bodyPr wrap="square" rtlCol="0">
            <a:spAutoFit/>
          </a:bodyPr>
          <a:lstStyle/>
          <a:p>
            <a:r>
              <a:rPr lang="en-US" sz="2800" dirty="0">
                <a:latin typeface="+mj-lt"/>
              </a:rPr>
              <a:t>Advocacy groups, provider groups, consumer groups joined together with common messages</a:t>
            </a:r>
          </a:p>
          <a:p>
            <a:endParaRPr lang="en-US" sz="2800" dirty="0">
              <a:latin typeface="+mj-lt"/>
            </a:endParaRPr>
          </a:p>
          <a:p>
            <a:r>
              <a:rPr lang="en-US" sz="2800" dirty="0">
                <a:latin typeface="+mj-lt"/>
              </a:rPr>
              <a:t>People with disabilities are at higher risk of getting sick from COVID-19.  Prioritize them now!</a:t>
            </a:r>
          </a:p>
          <a:p>
            <a:endParaRPr lang="en-US" sz="2800" dirty="0">
              <a:latin typeface="+mj-lt"/>
            </a:endParaRPr>
          </a:p>
          <a:p>
            <a:endParaRPr lang="en-US" sz="2800" dirty="0">
              <a:latin typeface="+mj-lt"/>
            </a:endParaRPr>
          </a:p>
        </p:txBody>
      </p:sp>
    </p:spTree>
    <p:extLst>
      <p:ext uri="{BB962C8B-B14F-4D97-AF65-F5344CB8AC3E}">
        <p14:creationId xmlns:p14="http://schemas.microsoft.com/office/powerpoint/2010/main" val="2586998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7028" y="405263"/>
            <a:ext cx="5655118" cy="1115627"/>
          </a:xfrm>
        </p:spPr>
        <p:txBody>
          <a:bodyPr>
            <a:noAutofit/>
          </a:bodyPr>
          <a:lstStyle/>
          <a:p>
            <a:r>
              <a:rPr lang="en-US" sz="4500" b="1" i="1" dirty="0">
                <a:solidFill>
                  <a:srgbClr val="FF9900"/>
                </a:solidFill>
              </a:rPr>
              <a:t>Educate Decision Makers</a:t>
            </a:r>
          </a:p>
        </p:txBody>
      </p:sp>
      <p:pic>
        <p:nvPicPr>
          <p:cNvPr id="4" name="Content Placeholder 3" descr="Arc_Illinois_Color_Pos_JPG.JPG"/>
          <p:cNvPicPr>
            <a:picLocks noGrp="1" noChangeAspect="1"/>
          </p:cNvPicPr>
          <p:nvPr>
            <p:ph idx="1"/>
          </p:nvPr>
        </p:nvPicPr>
        <p:blipFill>
          <a:blip r:embed="rId3"/>
          <a:stretch>
            <a:fillRect/>
          </a:stretch>
        </p:blipFill>
        <p:spPr>
          <a:xfrm>
            <a:off x="411854" y="383494"/>
            <a:ext cx="2665173" cy="1892273"/>
          </a:xfrm>
          <a:ln w="12700">
            <a:solidFill>
              <a:schemeClr val="tx1"/>
            </a:solidFill>
          </a:ln>
        </p:spPr>
      </p:pic>
      <p:sp>
        <p:nvSpPr>
          <p:cNvPr id="5" name="TextBox 4">
            <a:extLst>
              <a:ext uri="{FF2B5EF4-FFF2-40B4-BE49-F238E27FC236}">
                <a16:creationId xmlns:a16="http://schemas.microsoft.com/office/drawing/2014/main" id="{2763E41B-903A-4F4A-AD29-87D251BC7EB5}"/>
              </a:ext>
            </a:extLst>
          </p:cNvPr>
          <p:cNvSpPr txBox="1"/>
          <p:nvPr/>
        </p:nvSpPr>
        <p:spPr>
          <a:xfrm>
            <a:off x="411854" y="2381631"/>
            <a:ext cx="8407265" cy="3539430"/>
          </a:xfrm>
          <a:prstGeom prst="rect">
            <a:avLst/>
          </a:prstGeom>
          <a:noFill/>
        </p:spPr>
        <p:txBody>
          <a:bodyPr wrap="square" rtlCol="0">
            <a:spAutoFit/>
          </a:bodyPr>
          <a:lstStyle/>
          <a:p>
            <a:r>
              <a:rPr lang="en-US" sz="2800" dirty="0">
                <a:latin typeface="+mj-lt"/>
              </a:rPr>
              <a:t>In the beginning…. 1A included people living in congregate settings and their staff</a:t>
            </a:r>
          </a:p>
          <a:p>
            <a:endParaRPr lang="en-US" sz="2800" dirty="0">
              <a:latin typeface="+mj-lt"/>
            </a:endParaRPr>
          </a:p>
          <a:p>
            <a:pPr marL="457200" indent="-457200">
              <a:buFont typeface="Arial" panose="020B0604020202020204" pitchFamily="34" charset="0"/>
              <a:buChar char="•"/>
            </a:pPr>
            <a:r>
              <a:rPr lang="en-US" sz="2800" dirty="0">
                <a:latin typeface="+mj-lt"/>
              </a:rPr>
              <a:t>Educate and advocate to the Governor’s Office and IL Dept of Public Health</a:t>
            </a:r>
          </a:p>
          <a:p>
            <a:pPr marL="457200" indent="-457200">
              <a:buFont typeface="Arial" panose="020B0604020202020204" pitchFamily="34" charset="0"/>
              <a:buChar char="•"/>
            </a:pPr>
            <a:r>
              <a:rPr lang="en-US" sz="2800" dirty="0">
                <a:latin typeface="+mj-lt"/>
              </a:rPr>
              <a:t>Gain support from IL Dept of Human Services</a:t>
            </a:r>
          </a:p>
          <a:p>
            <a:pPr marL="457200" indent="-457200">
              <a:buFont typeface="Arial" panose="020B0604020202020204" pitchFamily="34" charset="0"/>
              <a:buChar char="•"/>
            </a:pPr>
            <a:r>
              <a:rPr lang="en-US" sz="2800" dirty="0">
                <a:latin typeface="+mj-lt"/>
              </a:rPr>
              <a:t>Connect with Local Health Departments</a:t>
            </a:r>
          </a:p>
          <a:p>
            <a:endParaRPr lang="en-US" sz="2800" dirty="0">
              <a:latin typeface="+mj-lt"/>
            </a:endParaRPr>
          </a:p>
        </p:txBody>
      </p:sp>
    </p:spTree>
    <p:extLst>
      <p:ext uri="{BB962C8B-B14F-4D97-AF65-F5344CB8AC3E}">
        <p14:creationId xmlns:p14="http://schemas.microsoft.com/office/powerpoint/2010/main" val="3836803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7028" y="405263"/>
            <a:ext cx="5609771" cy="1115627"/>
          </a:xfrm>
        </p:spPr>
        <p:txBody>
          <a:bodyPr>
            <a:noAutofit/>
          </a:bodyPr>
          <a:lstStyle/>
          <a:p>
            <a:r>
              <a:rPr lang="en-US" b="1" i="1" dirty="0">
                <a:solidFill>
                  <a:srgbClr val="FF9900"/>
                </a:solidFill>
              </a:rPr>
              <a:t>Raising Our Voice</a:t>
            </a:r>
          </a:p>
        </p:txBody>
      </p:sp>
      <p:pic>
        <p:nvPicPr>
          <p:cNvPr id="4" name="Content Placeholder 3" descr="Arc_Illinois_Color_Pos_JPG.JPG"/>
          <p:cNvPicPr>
            <a:picLocks noGrp="1" noChangeAspect="1"/>
          </p:cNvPicPr>
          <p:nvPr>
            <p:ph idx="1"/>
          </p:nvPr>
        </p:nvPicPr>
        <p:blipFill>
          <a:blip r:embed="rId3"/>
          <a:stretch>
            <a:fillRect/>
          </a:stretch>
        </p:blipFill>
        <p:spPr>
          <a:xfrm>
            <a:off x="411854" y="383494"/>
            <a:ext cx="2665173" cy="1892273"/>
          </a:xfrm>
          <a:ln w="12700">
            <a:solidFill>
              <a:schemeClr val="tx1"/>
            </a:solidFill>
          </a:ln>
        </p:spPr>
      </p:pic>
      <p:sp>
        <p:nvSpPr>
          <p:cNvPr id="5" name="TextBox 4">
            <a:extLst>
              <a:ext uri="{FF2B5EF4-FFF2-40B4-BE49-F238E27FC236}">
                <a16:creationId xmlns:a16="http://schemas.microsoft.com/office/drawing/2014/main" id="{2763E41B-903A-4F4A-AD29-87D251BC7EB5}"/>
              </a:ext>
            </a:extLst>
          </p:cNvPr>
          <p:cNvSpPr txBox="1"/>
          <p:nvPr/>
        </p:nvSpPr>
        <p:spPr>
          <a:xfrm>
            <a:off x="411854" y="2381631"/>
            <a:ext cx="8407265" cy="5262979"/>
          </a:xfrm>
          <a:prstGeom prst="rect">
            <a:avLst/>
          </a:prstGeom>
          <a:noFill/>
        </p:spPr>
        <p:txBody>
          <a:bodyPr wrap="square" rtlCol="0">
            <a:spAutoFit/>
          </a:bodyPr>
          <a:lstStyle/>
          <a:p>
            <a:r>
              <a:rPr lang="en-US" sz="2800" dirty="0">
                <a:latin typeface="+mj-lt"/>
              </a:rPr>
              <a:t>Success – Vaccine Plan including in 1a</a:t>
            </a:r>
          </a:p>
          <a:p>
            <a:endParaRPr lang="en-US" sz="2800" dirty="0">
              <a:latin typeface="+mj-lt"/>
            </a:endParaRPr>
          </a:p>
          <a:p>
            <a:pPr marL="457200" indent="-457200">
              <a:buFont typeface="Arial" panose="020B0604020202020204" pitchFamily="34" charset="0"/>
              <a:buChar char="•"/>
            </a:pPr>
            <a:r>
              <a:rPr lang="en-US" sz="2800" dirty="0">
                <a:latin typeface="+mj-lt"/>
              </a:rPr>
              <a:t>Staff and residents of group homes</a:t>
            </a:r>
          </a:p>
          <a:p>
            <a:pPr marL="457200" indent="-457200">
              <a:buFont typeface="Arial" panose="020B0604020202020204" pitchFamily="34" charset="0"/>
              <a:buChar char="•"/>
            </a:pPr>
            <a:r>
              <a:rPr lang="en-US" sz="2800" dirty="0">
                <a:latin typeface="+mj-lt"/>
              </a:rPr>
              <a:t>Then - Paid and unpaid caregivers living with people with disabilities, with a letter from IDHS to bring to the vaccination site</a:t>
            </a:r>
          </a:p>
          <a:p>
            <a:pPr marL="457200" indent="-457200">
              <a:buFont typeface="Arial" panose="020B0604020202020204" pitchFamily="34" charset="0"/>
              <a:buChar char="•"/>
            </a:pPr>
            <a:endParaRPr lang="en-US" sz="2800" dirty="0">
              <a:latin typeface="+mj-lt"/>
            </a:endParaRPr>
          </a:p>
          <a:p>
            <a:r>
              <a:rPr lang="en-US" sz="2800" dirty="0">
                <a:latin typeface="+mj-lt"/>
              </a:rPr>
              <a:t>With one voices, we advocated for ALL people with disabilities to be included in priority 1.</a:t>
            </a:r>
          </a:p>
          <a:p>
            <a:endParaRPr lang="en-US" sz="2800" dirty="0">
              <a:latin typeface="+mj-lt"/>
            </a:endParaRPr>
          </a:p>
          <a:p>
            <a:endParaRPr lang="en-US" sz="2800" dirty="0">
              <a:latin typeface="+mj-lt"/>
            </a:endParaRPr>
          </a:p>
          <a:p>
            <a:endParaRPr lang="en-US" sz="2800" dirty="0">
              <a:latin typeface="+mj-lt"/>
            </a:endParaRPr>
          </a:p>
        </p:txBody>
      </p:sp>
    </p:spTree>
    <p:extLst>
      <p:ext uri="{BB962C8B-B14F-4D97-AF65-F5344CB8AC3E}">
        <p14:creationId xmlns:p14="http://schemas.microsoft.com/office/powerpoint/2010/main" val="2034334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7028" y="405263"/>
            <a:ext cx="5609771" cy="1115627"/>
          </a:xfrm>
        </p:spPr>
        <p:txBody>
          <a:bodyPr>
            <a:noAutofit/>
          </a:bodyPr>
          <a:lstStyle/>
          <a:p>
            <a:r>
              <a:rPr lang="en-US" b="1" i="1" dirty="0">
                <a:solidFill>
                  <a:srgbClr val="FF9900"/>
                </a:solidFill>
              </a:rPr>
              <a:t>Raising Our Voice</a:t>
            </a:r>
          </a:p>
        </p:txBody>
      </p:sp>
      <p:pic>
        <p:nvPicPr>
          <p:cNvPr id="4" name="Content Placeholder 3" descr="Arc_Illinois_Color_Pos_JPG.JPG"/>
          <p:cNvPicPr>
            <a:picLocks noGrp="1" noChangeAspect="1"/>
          </p:cNvPicPr>
          <p:nvPr>
            <p:ph idx="1"/>
          </p:nvPr>
        </p:nvPicPr>
        <p:blipFill>
          <a:blip r:embed="rId3"/>
          <a:stretch>
            <a:fillRect/>
          </a:stretch>
        </p:blipFill>
        <p:spPr>
          <a:xfrm>
            <a:off x="411854" y="383494"/>
            <a:ext cx="2665173" cy="1892273"/>
          </a:xfrm>
          <a:ln w="12700">
            <a:solidFill>
              <a:schemeClr val="tx1"/>
            </a:solidFill>
          </a:ln>
        </p:spPr>
      </p:pic>
      <p:sp>
        <p:nvSpPr>
          <p:cNvPr id="5" name="TextBox 4">
            <a:extLst>
              <a:ext uri="{FF2B5EF4-FFF2-40B4-BE49-F238E27FC236}">
                <a16:creationId xmlns:a16="http://schemas.microsoft.com/office/drawing/2014/main" id="{2763E41B-903A-4F4A-AD29-87D251BC7EB5}"/>
              </a:ext>
            </a:extLst>
          </p:cNvPr>
          <p:cNvSpPr txBox="1"/>
          <p:nvPr/>
        </p:nvSpPr>
        <p:spPr>
          <a:xfrm>
            <a:off x="411854" y="2381631"/>
            <a:ext cx="8407265" cy="2862322"/>
          </a:xfrm>
          <a:prstGeom prst="rect">
            <a:avLst/>
          </a:prstGeom>
          <a:noFill/>
        </p:spPr>
        <p:txBody>
          <a:bodyPr wrap="square" rtlCol="0">
            <a:spAutoFit/>
          </a:bodyPr>
          <a:lstStyle/>
          <a:p>
            <a:r>
              <a:rPr lang="en-US" sz="3600" dirty="0">
                <a:latin typeface="+mj-lt"/>
              </a:rPr>
              <a:t>Success again – almost!</a:t>
            </a:r>
          </a:p>
          <a:p>
            <a:endParaRPr lang="en-US" sz="3600" dirty="0">
              <a:latin typeface="+mj-lt"/>
            </a:endParaRPr>
          </a:p>
          <a:p>
            <a:r>
              <a:rPr lang="en-US" sz="3600" dirty="0">
                <a:latin typeface="+mj-lt"/>
              </a:rPr>
              <a:t>People with disabilities broadly included in  1B Plus.</a:t>
            </a:r>
          </a:p>
          <a:p>
            <a:endParaRPr lang="en-US" sz="3600" dirty="0">
              <a:latin typeface="+mj-lt"/>
            </a:endParaRPr>
          </a:p>
        </p:txBody>
      </p:sp>
    </p:spTree>
    <p:extLst>
      <p:ext uri="{BB962C8B-B14F-4D97-AF65-F5344CB8AC3E}">
        <p14:creationId xmlns:p14="http://schemas.microsoft.com/office/powerpoint/2010/main" val="4122418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7028" y="405263"/>
            <a:ext cx="5609771" cy="1115627"/>
          </a:xfrm>
        </p:spPr>
        <p:txBody>
          <a:bodyPr>
            <a:noAutofit/>
          </a:bodyPr>
          <a:lstStyle/>
          <a:p>
            <a:r>
              <a:rPr lang="en-US" b="1" i="1" dirty="0">
                <a:solidFill>
                  <a:srgbClr val="FF9900"/>
                </a:solidFill>
              </a:rPr>
              <a:t>Work Continues</a:t>
            </a:r>
          </a:p>
        </p:txBody>
      </p:sp>
      <p:pic>
        <p:nvPicPr>
          <p:cNvPr id="4" name="Content Placeholder 3" descr="Arc_Illinois_Color_Pos_JPG.JPG"/>
          <p:cNvPicPr>
            <a:picLocks noGrp="1" noChangeAspect="1"/>
          </p:cNvPicPr>
          <p:nvPr>
            <p:ph idx="1"/>
          </p:nvPr>
        </p:nvPicPr>
        <p:blipFill>
          <a:blip r:embed="rId3"/>
          <a:stretch>
            <a:fillRect/>
          </a:stretch>
        </p:blipFill>
        <p:spPr>
          <a:xfrm>
            <a:off x="411854" y="383494"/>
            <a:ext cx="2665173" cy="1892273"/>
          </a:xfrm>
          <a:ln w="12700">
            <a:solidFill>
              <a:schemeClr val="tx1"/>
            </a:solidFill>
          </a:ln>
        </p:spPr>
      </p:pic>
      <p:sp>
        <p:nvSpPr>
          <p:cNvPr id="5" name="TextBox 4">
            <a:extLst>
              <a:ext uri="{FF2B5EF4-FFF2-40B4-BE49-F238E27FC236}">
                <a16:creationId xmlns:a16="http://schemas.microsoft.com/office/drawing/2014/main" id="{2763E41B-903A-4F4A-AD29-87D251BC7EB5}"/>
              </a:ext>
            </a:extLst>
          </p:cNvPr>
          <p:cNvSpPr txBox="1"/>
          <p:nvPr/>
        </p:nvSpPr>
        <p:spPr>
          <a:xfrm>
            <a:off x="411854" y="2381631"/>
            <a:ext cx="8407265" cy="4524315"/>
          </a:xfrm>
          <a:prstGeom prst="rect">
            <a:avLst/>
          </a:prstGeom>
          <a:noFill/>
        </p:spPr>
        <p:txBody>
          <a:bodyPr wrap="square" rtlCol="0">
            <a:spAutoFit/>
          </a:bodyPr>
          <a:lstStyle/>
          <a:p>
            <a:pPr marL="457200" indent="-457200">
              <a:buFont typeface="Arial" panose="020B0604020202020204" pitchFamily="34" charset="0"/>
              <a:buChar char="•"/>
            </a:pPr>
            <a:r>
              <a:rPr lang="en-US" sz="2400" dirty="0">
                <a:latin typeface="+mj-lt"/>
              </a:rPr>
              <a:t>Working with counties to create clarity, to communicate and to expand accessibility</a:t>
            </a:r>
          </a:p>
          <a:p>
            <a:pPr marL="457200" indent="-457200">
              <a:buFont typeface="Arial" panose="020B0604020202020204" pitchFamily="34" charset="0"/>
              <a:buChar char="•"/>
            </a:pPr>
            <a:r>
              <a:rPr lang="en-US" sz="2400" dirty="0">
                <a:latin typeface="+mj-lt"/>
              </a:rPr>
              <a:t>State efforts to create additional ways for people to be vaccinated by using providers</a:t>
            </a:r>
          </a:p>
          <a:p>
            <a:endParaRPr lang="en-US" sz="2400" dirty="0">
              <a:latin typeface="+mj-lt"/>
            </a:endParaRPr>
          </a:p>
          <a:p>
            <a:r>
              <a:rPr lang="en-US" sz="2400" dirty="0">
                <a:latin typeface="+mj-lt"/>
              </a:rPr>
              <a:t>Advocacy continues in Chicago – Mayors Office for People with Disabilities</a:t>
            </a:r>
          </a:p>
          <a:p>
            <a:pPr marL="457200" indent="-457200">
              <a:buFont typeface="Arial" panose="020B0604020202020204" pitchFamily="34" charset="0"/>
              <a:buChar char="•"/>
            </a:pPr>
            <a:r>
              <a:rPr lang="en-US" sz="2400" dirty="0">
                <a:latin typeface="+mj-lt"/>
              </a:rPr>
              <a:t>Calling for access now to all people with disabilities </a:t>
            </a:r>
          </a:p>
          <a:p>
            <a:pPr marL="457200" indent="-457200">
              <a:buFont typeface="Arial" panose="020B0604020202020204" pitchFamily="34" charset="0"/>
              <a:buChar char="•"/>
            </a:pPr>
            <a:r>
              <a:rPr lang="en-US" sz="2400" dirty="0">
                <a:latin typeface="+mj-lt"/>
              </a:rPr>
              <a:t>Ensuring information is being targeted and the digital divide or accessibility barriers are broken down.</a:t>
            </a: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2313171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7028" y="405263"/>
            <a:ext cx="5609771" cy="1115627"/>
          </a:xfrm>
        </p:spPr>
        <p:txBody>
          <a:bodyPr>
            <a:noAutofit/>
          </a:bodyPr>
          <a:lstStyle/>
          <a:p>
            <a:r>
              <a:rPr lang="en-US" b="1" i="1" dirty="0">
                <a:solidFill>
                  <a:srgbClr val="FF9900"/>
                </a:solidFill>
              </a:rPr>
              <a:t>Get Involved!</a:t>
            </a:r>
          </a:p>
        </p:txBody>
      </p:sp>
      <p:pic>
        <p:nvPicPr>
          <p:cNvPr id="4" name="Content Placeholder 3" descr="Arc_Illinois_Color_Pos_JPG.JPG"/>
          <p:cNvPicPr>
            <a:picLocks noGrp="1" noChangeAspect="1"/>
          </p:cNvPicPr>
          <p:nvPr>
            <p:ph idx="1"/>
          </p:nvPr>
        </p:nvPicPr>
        <p:blipFill>
          <a:blip r:embed="rId3"/>
          <a:stretch>
            <a:fillRect/>
          </a:stretch>
        </p:blipFill>
        <p:spPr>
          <a:xfrm>
            <a:off x="411854" y="383494"/>
            <a:ext cx="2665173" cy="1892273"/>
          </a:xfrm>
          <a:ln w="12700">
            <a:solidFill>
              <a:schemeClr val="tx1"/>
            </a:solidFill>
          </a:ln>
        </p:spPr>
      </p:pic>
      <p:sp>
        <p:nvSpPr>
          <p:cNvPr id="5" name="TextBox 4">
            <a:extLst>
              <a:ext uri="{FF2B5EF4-FFF2-40B4-BE49-F238E27FC236}">
                <a16:creationId xmlns:a16="http://schemas.microsoft.com/office/drawing/2014/main" id="{2763E41B-903A-4F4A-AD29-87D251BC7EB5}"/>
              </a:ext>
            </a:extLst>
          </p:cNvPr>
          <p:cNvSpPr txBox="1"/>
          <p:nvPr/>
        </p:nvSpPr>
        <p:spPr>
          <a:xfrm>
            <a:off x="411854" y="2381631"/>
            <a:ext cx="8732146" cy="4493538"/>
          </a:xfrm>
          <a:prstGeom prst="rect">
            <a:avLst/>
          </a:prstGeom>
          <a:noFill/>
        </p:spPr>
        <p:txBody>
          <a:bodyPr wrap="square" rtlCol="0">
            <a:spAutoFit/>
          </a:bodyPr>
          <a:lstStyle/>
          <a:p>
            <a:pPr marL="457200" indent="-457200">
              <a:buFont typeface="Arial" panose="020B0604020202020204" pitchFamily="34" charset="0"/>
              <a:buChar char="•"/>
            </a:pPr>
            <a:r>
              <a:rPr lang="en-US" sz="2600" dirty="0">
                <a:latin typeface="+mj-lt"/>
              </a:rPr>
              <a:t>Be proactive for yourself - Sign up to receive information from your local health department, connect with your pharmacy, your doctor</a:t>
            </a:r>
          </a:p>
          <a:p>
            <a:pPr marL="457200" indent="-457200">
              <a:buFont typeface="Arial" panose="020B0604020202020204" pitchFamily="34" charset="0"/>
              <a:buChar char="•"/>
            </a:pPr>
            <a:r>
              <a:rPr lang="en-US" sz="2600" dirty="0">
                <a:latin typeface="+mj-lt"/>
              </a:rPr>
              <a:t>Connect with Progress Center (</a:t>
            </a:r>
            <a:r>
              <a:rPr lang="en-US" sz="2600" dirty="0">
                <a:latin typeface="+mj-lt"/>
                <a:hlinkClick r:id="rId4"/>
              </a:rPr>
              <a:t>www.progresscil.org</a:t>
            </a:r>
            <a:r>
              <a:rPr lang="en-US" sz="2600" dirty="0">
                <a:latin typeface="+mj-lt"/>
              </a:rPr>
              <a:t>) and IL Network of Centers for Independent Living (</a:t>
            </a:r>
            <a:r>
              <a:rPr lang="en-US" sz="2600" dirty="0">
                <a:latin typeface="+mj-lt"/>
                <a:hlinkClick r:id="rId5"/>
              </a:rPr>
              <a:t>www.incil.org</a:t>
            </a:r>
            <a:r>
              <a:rPr lang="en-US" sz="2600" dirty="0">
                <a:latin typeface="+mj-lt"/>
              </a:rPr>
              <a:t>) </a:t>
            </a:r>
          </a:p>
          <a:p>
            <a:pPr marL="457200" indent="-457200">
              <a:buFont typeface="Arial" panose="020B0604020202020204" pitchFamily="34" charset="0"/>
              <a:buChar char="•"/>
            </a:pPr>
            <a:r>
              <a:rPr lang="en-US" sz="2600" dirty="0">
                <a:latin typeface="+mj-lt"/>
              </a:rPr>
              <a:t>Join the Arc of IL advocacy network (</a:t>
            </a:r>
            <a:r>
              <a:rPr lang="en-US" sz="2600" dirty="0">
                <a:latin typeface="+mj-lt"/>
                <a:hlinkClick r:id="rId6"/>
              </a:rPr>
              <a:t>www.thearcofil.org</a:t>
            </a:r>
            <a:r>
              <a:rPr lang="en-US" sz="2600" dirty="0">
                <a:latin typeface="+mj-lt"/>
              </a:rPr>
              <a:t>) to receive updates and Sibling Leadership Network (</a:t>
            </a:r>
            <a:r>
              <a:rPr lang="en-US" sz="2600" dirty="0">
                <a:latin typeface="+mj-lt"/>
                <a:hlinkClick r:id="rId7"/>
              </a:rPr>
              <a:t>www.siblingleadership.org</a:t>
            </a:r>
            <a:r>
              <a:rPr lang="en-US" sz="2600" dirty="0">
                <a:latin typeface="+mj-lt"/>
              </a:rPr>
              <a:t>)</a:t>
            </a:r>
          </a:p>
          <a:p>
            <a:pPr marL="457200" indent="-457200">
              <a:buFont typeface="Arial" panose="020B0604020202020204" pitchFamily="34" charset="0"/>
              <a:buChar char="•"/>
            </a:pPr>
            <a:r>
              <a:rPr lang="en-US" sz="2600" dirty="0">
                <a:latin typeface="+mj-lt"/>
              </a:rPr>
              <a:t>Email me at </a:t>
            </a:r>
            <a:r>
              <a:rPr lang="en-US" sz="2600" dirty="0">
                <a:latin typeface="+mj-lt"/>
                <a:hlinkClick r:id="rId8"/>
              </a:rPr>
              <a:t>meg@thearcofil.org</a:t>
            </a:r>
            <a:r>
              <a:rPr lang="en-US" sz="2600" dirty="0">
                <a:latin typeface="+mj-lt"/>
              </a:rPr>
              <a:t> </a:t>
            </a:r>
          </a:p>
          <a:p>
            <a:pPr marL="457200" indent="-457200">
              <a:buFont typeface="Arial" panose="020B0604020202020204" pitchFamily="34" charset="0"/>
              <a:buChar char="•"/>
            </a:pPr>
            <a:endParaRPr lang="en-US" sz="2600" dirty="0">
              <a:latin typeface="+mj-lt"/>
            </a:endParaRPr>
          </a:p>
          <a:p>
            <a:endParaRPr lang="en-US" sz="2600" dirty="0">
              <a:latin typeface="+mj-lt"/>
            </a:endParaRPr>
          </a:p>
        </p:txBody>
      </p:sp>
    </p:spTree>
    <p:extLst>
      <p:ext uri="{BB962C8B-B14F-4D97-AF65-F5344CB8AC3E}">
        <p14:creationId xmlns:p14="http://schemas.microsoft.com/office/powerpoint/2010/main" val="3811194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7028" y="405263"/>
            <a:ext cx="5609771" cy="1115627"/>
          </a:xfrm>
        </p:spPr>
        <p:txBody>
          <a:bodyPr>
            <a:noAutofit/>
          </a:bodyPr>
          <a:lstStyle/>
          <a:p>
            <a:r>
              <a:rPr lang="en-US" b="1" i="1" dirty="0">
                <a:solidFill>
                  <a:srgbClr val="FF9900"/>
                </a:solidFill>
              </a:rPr>
              <a:t>Get Involved!</a:t>
            </a:r>
          </a:p>
        </p:txBody>
      </p:sp>
      <p:pic>
        <p:nvPicPr>
          <p:cNvPr id="4" name="Content Placeholder 3" descr="Arc_Illinois_Color_Pos_JPG.JPG"/>
          <p:cNvPicPr>
            <a:picLocks noGrp="1" noChangeAspect="1"/>
          </p:cNvPicPr>
          <p:nvPr>
            <p:ph idx="1"/>
          </p:nvPr>
        </p:nvPicPr>
        <p:blipFill>
          <a:blip r:embed="rId3"/>
          <a:stretch>
            <a:fillRect/>
          </a:stretch>
        </p:blipFill>
        <p:spPr>
          <a:xfrm>
            <a:off x="411854" y="383494"/>
            <a:ext cx="2665173" cy="1892273"/>
          </a:xfrm>
          <a:ln w="12700">
            <a:solidFill>
              <a:schemeClr val="tx1"/>
            </a:solidFill>
          </a:ln>
        </p:spPr>
      </p:pic>
      <p:sp>
        <p:nvSpPr>
          <p:cNvPr id="5" name="TextBox 4">
            <a:extLst>
              <a:ext uri="{FF2B5EF4-FFF2-40B4-BE49-F238E27FC236}">
                <a16:creationId xmlns:a16="http://schemas.microsoft.com/office/drawing/2014/main" id="{2763E41B-903A-4F4A-AD29-87D251BC7EB5}"/>
              </a:ext>
            </a:extLst>
          </p:cNvPr>
          <p:cNvSpPr txBox="1"/>
          <p:nvPr/>
        </p:nvSpPr>
        <p:spPr>
          <a:xfrm>
            <a:off x="411854" y="2381631"/>
            <a:ext cx="8732146" cy="2893100"/>
          </a:xfrm>
          <a:prstGeom prst="rect">
            <a:avLst/>
          </a:prstGeom>
          <a:noFill/>
        </p:spPr>
        <p:txBody>
          <a:bodyPr wrap="square" rtlCol="0">
            <a:spAutoFit/>
          </a:bodyPr>
          <a:lstStyle/>
          <a:p>
            <a:pPr marL="457200" indent="-457200">
              <a:buFont typeface="Arial" panose="020B0604020202020204" pitchFamily="34" charset="0"/>
              <a:buChar char="•"/>
            </a:pPr>
            <a:r>
              <a:rPr lang="en-US" sz="2600" dirty="0">
                <a:latin typeface="+mj-lt"/>
              </a:rPr>
              <a:t>Share with your local elected officials your experiences – this will help let them know what is and is not working</a:t>
            </a:r>
          </a:p>
          <a:p>
            <a:pPr marL="914400" lvl="1" indent="-457200">
              <a:buFont typeface="Arial" panose="020B0604020202020204" pitchFamily="34" charset="0"/>
              <a:buChar char="•"/>
            </a:pPr>
            <a:r>
              <a:rPr lang="en-US" sz="2600" dirty="0">
                <a:latin typeface="+mj-lt"/>
              </a:rPr>
              <a:t>Email, Call</a:t>
            </a:r>
          </a:p>
          <a:p>
            <a:pPr marL="914400" lvl="1" indent="-457200">
              <a:buFont typeface="Arial" panose="020B0604020202020204" pitchFamily="34" charset="0"/>
              <a:buChar char="•"/>
            </a:pPr>
            <a:r>
              <a:rPr lang="en-US" sz="2600" dirty="0">
                <a:latin typeface="+mj-lt"/>
              </a:rPr>
              <a:t>Social Media</a:t>
            </a:r>
          </a:p>
          <a:p>
            <a:pPr marL="914400" lvl="1" indent="-457200">
              <a:buFont typeface="Arial" panose="020B0604020202020204" pitchFamily="34" charset="0"/>
              <a:buChar char="•"/>
            </a:pPr>
            <a:r>
              <a:rPr lang="en-US" sz="2600" dirty="0">
                <a:latin typeface="+mj-lt"/>
              </a:rPr>
              <a:t>Report back on other friends and family’s experiences</a:t>
            </a:r>
          </a:p>
          <a:p>
            <a:pPr marL="457200" indent="-457200">
              <a:buFont typeface="Arial" panose="020B0604020202020204" pitchFamily="34" charset="0"/>
              <a:buChar char="•"/>
            </a:pPr>
            <a:endParaRPr lang="en-US" sz="2600" dirty="0">
              <a:latin typeface="+mj-lt"/>
            </a:endParaRPr>
          </a:p>
          <a:p>
            <a:endParaRPr lang="en-US" sz="2600" dirty="0">
              <a:latin typeface="+mj-lt"/>
            </a:endParaRPr>
          </a:p>
        </p:txBody>
      </p:sp>
    </p:spTree>
    <p:extLst>
      <p:ext uri="{BB962C8B-B14F-4D97-AF65-F5344CB8AC3E}">
        <p14:creationId xmlns:p14="http://schemas.microsoft.com/office/powerpoint/2010/main" val="127714097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44777</TotalTime>
  <Words>785</Words>
  <Application>Microsoft Office PowerPoint</Application>
  <PresentationFormat>On-screen Show (4:3)</PresentationFormat>
  <Paragraphs>83</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Symbol</vt:lpstr>
      <vt:lpstr>Times New Roman</vt:lpstr>
      <vt:lpstr>Retrospect</vt:lpstr>
      <vt:lpstr>Vaccine Advocacy</vt:lpstr>
      <vt:lpstr>PowerPoint Presentation</vt:lpstr>
      <vt:lpstr>Joining Together</vt:lpstr>
      <vt:lpstr>Educate Decision Makers</vt:lpstr>
      <vt:lpstr>Raising Our Voice</vt:lpstr>
      <vt:lpstr>Raising Our Voice</vt:lpstr>
      <vt:lpstr>Work Continues</vt:lpstr>
      <vt:lpstr>Get Involved!</vt:lpstr>
      <vt:lpstr>Get Involved!</vt:lpstr>
      <vt:lpstr>Balancing Patience and Determination</vt:lpstr>
      <vt:lpstr>PowerPoint Presentation</vt:lpstr>
    </vt:vector>
  </TitlesOfParts>
  <Company>CBPECE/WIU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ARC of Illinois Family to Family Health Information and Education Center</dc:title>
  <dc:creator>Rose Slaght</dc:creator>
  <cp:lastModifiedBy>Gary</cp:lastModifiedBy>
  <cp:revision>495</cp:revision>
  <cp:lastPrinted>2020-09-08T14:04:46Z</cp:lastPrinted>
  <dcterms:created xsi:type="dcterms:W3CDTF">2010-04-02T15:01:18Z</dcterms:created>
  <dcterms:modified xsi:type="dcterms:W3CDTF">2021-03-11T15:32:55Z</dcterms:modified>
</cp:coreProperties>
</file>