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5" r:id="rId3"/>
    <p:sldId id="259" r:id="rId4"/>
    <p:sldId id="286" r:id="rId5"/>
    <p:sldId id="287" r:id="rId6"/>
    <p:sldId id="289" r:id="rId7"/>
    <p:sldId id="288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EA2A3"/>
    <a:srgbClr val="FEBD28"/>
    <a:srgbClr val="EC008C"/>
    <a:srgbClr val="E48312"/>
    <a:srgbClr val="F79110"/>
    <a:srgbClr val="F7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65294" autoAdjust="0"/>
  </p:normalViewPr>
  <p:slideViewPr>
    <p:cSldViewPr snapToGrid="0">
      <p:cViewPr varScale="1">
        <p:scale>
          <a:sx n="66" d="100"/>
          <a:sy n="66" d="100"/>
        </p:scale>
        <p:origin x="64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1AFD-226E-4316-A528-9BAF3E9DED9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6AD8-73AC-4643-B9D9-87D092865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sopartners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morning, I’m Abigail Silva an epidemiologist and assistant</a:t>
            </a:r>
            <a:r>
              <a:rPr lang="en-US" baseline="0" dirty="0" smtClean="0"/>
              <a:t> professor in the Department of public health sciences</a:t>
            </a:r>
          </a:p>
          <a:p>
            <a:r>
              <a:rPr lang="en-US" baseline="0" dirty="0" smtClean="0"/>
              <a:t>And one of the leads of CERCL</a:t>
            </a:r>
          </a:p>
          <a:p>
            <a:r>
              <a:rPr lang="en-US" baseline="0" dirty="0" smtClean="0"/>
              <a:t> and am delighted to share our team’s update with you.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6AD8-73AC-4643-B9D9-87D092865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began testing in Maywood this past November</a:t>
            </a:r>
          </a:p>
          <a:p>
            <a:r>
              <a:rPr lang="en-US" dirty="0" smtClean="0"/>
              <a:t>And in Berwyn</a:t>
            </a:r>
            <a:r>
              <a:rPr lang="en-US" baseline="0" dirty="0" smtClean="0"/>
              <a:t> last month</a:t>
            </a:r>
          </a:p>
          <a:p>
            <a:r>
              <a:rPr lang="en-US" baseline="0" dirty="0" smtClean="0"/>
              <a:t>Next week we start in Bellwood.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November we have tested over 500 residents and worked with the Health Justice Project, a medical legal partnership out of the law school.. To screen everyone for social and legal needs.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total however, CERCL has tested over 1200 residents since the summer when  we first began offering free testing in the community.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6AD8-73AC-4643-B9D9-87D0928653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Margarita Klein, Arise Chicago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Young, Quinn Center of St.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Eulalia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Maywood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Willis, leads Community Leadership Academy for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Proviso Partners for Health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 Sikora, Pillars Community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6AD8-73AC-4643-B9D9-87D092865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five communities have high rates of COVID cases and levels of positive COVID tests. </a:t>
            </a:r>
          </a:p>
          <a:p>
            <a:endParaRPr lang="en-US" dirty="0" smtClean="0"/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 smtClean="0"/>
              <a:t>Free testing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 smtClean="0"/>
              <a:t>Screening for and linkage to social, financial, and legal resources.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Participation is optional but important for Black and Brown residents to have the opportunity.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 with partners for equitable COVID vaccination access, acceptance, and uptake.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6AD8-73AC-4643-B9D9-87D0928653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79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6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7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48312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9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C91CC6-FEE3-4ECD-9E24-BD413C7B018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9F2B8A-61F4-419B-B838-D39A42926D3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ph.illinois.gov/regionmetrics?regionID=1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401677"/>
            <a:ext cx="10058400" cy="1923435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latin typeface="Bahnschrift Light" panose="020B0502040204020203" pitchFamily="34" charset="0"/>
              </a:rPr>
              <a:t>C</a:t>
            </a:r>
            <a:r>
              <a:rPr lang="en-US" sz="3300" dirty="0" smtClean="0">
                <a:latin typeface="Bahnschrift Light" panose="020B0502040204020203" pitchFamily="34" charset="0"/>
              </a:rPr>
              <a:t>OVID </a:t>
            </a:r>
            <a:r>
              <a:rPr lang="en-US" sz="4000" b="1" dirty="0" smtClean="0">
                <a:latin typeface="Bahnschrift Light" panose="020B0502040204020203" pitchFamily="34" charset="0"/>
              </a:rPr>
              <a:t>E</a:t>
            </a:r>
            <a:r>
              <a:rPr lang="en-US" sz="3300" dirty="0" smtClean="0">
                <a:latin typeface="Bahnschrift Light" panose="020B0502040204020203" pitchFamily="34" charset="0"/>
              </a:rPr>
              <a:t>quity </a:t>
            </a:r>
            <a:r>
              <a:rPr lang="en-US" sz="4000" b="1" dirty="0" smtClean="0">
                <a:latin typeface="Bahnschrift Light" panose="020B0502040204020203" pitchFamily="34" charset="0"/>
              </a:rPr>
              <a:t>R</a:t>
            </a:r>
            <a:r>
              <a:rPr lang="en-US" sz="3300" dirty="0" smtClean="0">
                <a:latin typeface="Bahnschrift Light" panose="020B0502040204020203" pitchFamily="34" charset="0"/>
              </a:rPr>
              <a:t>esponse </a:t>
            </a:r>
            <a:r>
              <a:rPr lang="en-US" sz="4000" b="1" dirty="0" smtClean="0">
                <a:latin typeface="Bahnschrift Light" panose="020B0502040204020203" pitchFamily="34" charset="0"/>
              </a:rPr>
              <a:t>C</a:t>
            </a:r>
            <a:r>
              <a:rPr lang="en-US" sz="3300" dirty="0" smtClean="0">
                <a:latin typeface="Bahnschrift Light" panose="020B0502040204020203" pitchFamily="34" charset="0"/>
              </a:rPr>
              <a:t>ollaborative </a:t>
            </a:r>
            <a:r>
              <a:rPr lang="en-US" sz="4000" b="1" dirty="0" smtClean="0">
                <a:latin typeface="Bahnschrift Light" panose="020B0502040204020203" pitchFamily="34" charset="0"/>
              </a:rPr>
              <a:t>L</a:t>
            </a:r>
            <a:r>
              <a:rPr lang="en-US" sz="3300" dirty="0" smtClean="0">
                <a:latin typeface="Bahnschrift Light" panose="020B0502040204020203" pitchFamily="34" charset="0"/>
              </a:rPr>
              <a:t>oyola (</a:t>
            </a:r>
            <a:r>
              <a:rPr lang="en-US" sz="3300" b="1" dirty="0" smtClean="0">
                <a:latin typeface="Bahnschrift Light" panose="020B0502040204020203" pitchFamily="34" charset="0"/>
              </a:rPr>
              <a:t>CERCL</a:t>
            </a:r>
            <a:r>
              <a:rPr lang="en-US" sz="3300" dirty="0" smtClean="0">
                <a:latin typeface="Bahnschrift Light" panose="020B0502040204020203" pitchFamily="34" charset="0"/>
              </a:rPr>
              <a:t>): </a:t>
            </a:r>
            <a:r>
              <a:rPr lang="en-US" sz="4000" dirty="0" smtClean="0">
                <a:latin typeface="Bahnschrift Light" panose="020B0502040204020203" pitchFamily="34" charset="0"/>
              </a:rPr>
              <a:t/>
            </a:r>
            <a:br>
              <a:rPr lang="en-US" sz="4000" dirty="0" smtClean="0">
                <a:latin typeface="Bahnschrift Light" panose="020B0502040204020203" pitchFamily="34" charset="0"/>
              </a:rPr>
            </a:br>
            <a:r>
              <a:rPr lang="en-US" sz="2800" dirty="0" smtClean="0">
                <a:latin typeface="Bahnschrift Light" panose="020B0502040204020203" pitchFamily="34" charset="0"/>
              </a:rPr>
              <a:t>Understanding COVID-19 Transmission in Communities of Color</a:t>
            </a:r>
            <a:endParaRPr lang="en-US" sz="2800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06" y="4577394"/>
            <a:ext cx="3849693" cy="17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" panose="020B0502040204020203" pitchFamily="34" charset="0"/>
              </a:rPr>
              <a:t>A Brief </a:t>
            </a:r>
            <a:r>
              <a:rPr lang="en-US" dirty="0" smtClean="0">
                <a:latin typeface="Bahnschrift Light" panose="020B0502040204020203" pitchFamily="34" charset="0"/>
              </a:rPr>
              <a:t>History</a:t>
            </a:r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0" y="2828030"/>
            <a:ext cx="7006727" cy="269283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881520" y="4319080"/>
          <a:ext cx="4474334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325">
                  <a:extLst>
                    <a:ext uri="{9D8B030D-6E8A-4147-A177-3AD203B41FA5}">
                      <a16:colId xmlns:a16="http://schemas.microsoft.com/office/drawing/2014/main" val="2187751276"/>
                    </a:ext>
                  </a:extLst>
                </a:gridCol>
                <a:gridCol w="909618">
                  <a:extLst>
                    <a:ext uri="{9D8B030D-6E8A-4147-A177-3AD203B41FA5}">
                      <a16:colId xmlns:a16="http://schemas.microsoft.com/office/drawing/2014/main" val="2904223176"/>
                    </a:ext>
                  </a:extLst>
                </a:gridCol>
                <a:gridCol w="915710">
                  <a:extLst>
                    <a:ext uri="{9D8B030D-6E8A-4147-A177-3AD203B41FA5}">
                      <a16:colId xmlns:a16="http://schemas.microsoft.com/office/drawing/2014/main" val="3190487525"/>
                    </a:ext>
                  </a:extLst>
                </a:gridCol>
                <a:gridCol w="782198">
                  <a:extLst>
                    <a:ext uri="{9D8B030D-6E8A-4147-A177-3AD203B41FA5}">
                      <a16:colId xmlns:a16="http://schemas.microsoft.com/office/drawing/2014/main" val="4111748617"/>
                    </a:ext>
                  </a:extLst>
                </a:gridCol>
                <a:gridCol w="969483">
                  <a:extLst>
                    <a:ext uri="{9D8B030D-6E8A-4147-A177-3AD203B41FA5}">
                      <a16:colId xmlns:a16="http://schemas.microsoft.com/office/drawing/2014/main" val="2161885128"/>
                    </a:ext>
                  </a:extLst>
                </a:gridCol>
              </a:tblGrid>
              <a:tr h="151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66926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115463" y="4319080"/>
            <a:ext cx="45598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350" y="1850844"/>
            <a:ext cx="1686749" cy="78483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/>
              <a:t>CERCL requests Walder Foundation Funding</a:t>
            </a:r>
            <a:endParaRPr lang="en-US" sz="15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15463" y="2589508"/>
            <a:ext cx="0" cy="164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66052" y="5393713"/>
            <a:ext cx="1762697" cy="55399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/>
              <a:t>Received Walder Foundation funding! </a:t>
            </a:r>
            <a:endParaRPr lang="en-US" sz="1500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7447401" y="4430606"/>
            <a:ext cx="0" cy="963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81395" y="1825963"/>
            <a:ext cx="162196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/>
              <a:t>Restart and Expand testing!</a:t>
            </a:r>
            <a:endParaRPr lang="en-US" sz="1500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8892375" y="2379961"/>
            <a:ext cx="9254" cy="1939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0976" y="2512912"/>
            <a:ext cx="1621960" cy="12464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/>
              <a:t>CERCL requests CCDPH/</a:t>
            </a:r>
            <a:r>
              <a:rPr lang="en-US" sz="1500" dirty="0" err="1" smtClean="0"/>
              <a:t>Hektoen</a:t>
            </a:r>
            <a:r>
              <a:rPr lang="en-US" sz="1500" dirty="0" smtClean="0"/>
              <a:t>  funding for community supports</a:t>
            </a:r>
            <a:endParaRPr lang="en-US" sz="15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913325" y="3799880"/>
            <a:ext cx="12545" cy="56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72936" y="5266579"/>
            <a:ext cx="1582918" cy="78483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/>
              <a:t>Received CCDPH/</a:t>
            </a:r>
            <a:r>
              <a:rPr lang="en-US" sz="1500" dirty="0" err="1" smtClean="0"/>
              <a:t>Hektoen</a:t>
            </a:r>
            <a:r>
              <a:rPr lang="en-US" sz="1500" dirty="0" smtClean="0"/>
              <a:t> funding! </a:t>
            </a:r>
            <a:endParaRPr lang="en-US" sz="15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9233889" y="4319079"/>
            <a:ext cx="30789" cy="94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887" y="1912111"/>
            <a:ext cx="1708386" cy="5303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967" y="3759407"/>
            <a:ext cx="592693" cy="6091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9762" y="3517319"/>
            <a:ext cx="515423" cy="4696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057627" y="2739771"/>
            <a:ext cx="162196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/>
              <a:t>Received PT MHC grant!</a:t>
            </a:r>
            <a:endParaRPr lang="en-US" sz="15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104004" y="3293515"/>
            <a:ext cx="2872" cy="107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0513" y="5055769"/>
            <a:ext cx="1472761" cy="422208"/>
          </a:xfrm>
          <a:prstGeom prst="rect">
            <a:avLst/>
          </a:prstGeom>
        </p:spPr>
      </p:pic>
      <p:pic>
        <p:nvPicPr>
          <p:cNvPr id="2050" name="Picture 2" descr="The Village of Bellwood | Your Family Is Our Fu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482" y="3136159"/>
            <a:ext cx="1315699" cy="5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5" grpId="0" animBg="1"/>
      <p:bldP spid="28" grpId="0" animBg="1"/>
      <p:bldP spid="34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Light" panose="020B0502040204020203" pitchFamily="34" charset="0"/>
              </a:rPr>
              <a:t>COVID-19 Testing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98569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hnschrift Light" panose="020B0502040204020203" pitchFamily="34" charset="0"/>
              </a:rPr>
              <a:t> 3 Testing current sites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ahnschrift Light" panose="020B0502040204020203" pitchFamily="34" charset="0"/>
              </a:rPr>
              <a:t>Maywood Park District Recreation Center (Nov 2020)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ahnschrift Light" panose="020B0502040204020203" pitchFamily="34" charset="0"/>
              </a:rPr>
              <a:t>Berwyn Public Health District (Jan 2021)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ahnschrift Light" panose="020B0502040204020203" pitchFamily="34" charset="0"/>
              </a:rPr>
              <a:t>Bellwood Teen Zone (Mar 2021)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hnschrift Light" panose="020B0502040204020203" pitchFamily="34" charset="0"/>
              </a:rPr>
              <a:t>526 participants tested and screened for social and legal needs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ahnschrift Light" panose="020B0502040204020203" pitchFamily="34" charset="0"/>
              </a:rPr>
              <a:t>699+508= 1,225 (since July 2020)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Bahnschrift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388" y="6488668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PROGRESS TO DATE (2/22/2021)</a:t>
            </a:r>
            <a:endParaRPr lang="en-US" dirty="0">
              <a:solidFill>
                <a:srgbClr val="0070C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68" y="5339236"/>
            <a:ext cx="1149432" cy="114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28" y="1880469"/>
            <a:ext cx="3132282" cy="403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92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" panose="020B0502040204020203" pitchFamily="34" charset="0"/>
              </a:rPr>
              <a:t>Supporting Social and Legal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Screened over 350 community members for social and legal needs</a:t>
            </a:r>
          </a:p>
          <a:p>
            <a:pPr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Followed up with 150 who indicated they had a need and wanted to be contact about it.</a:t>
            </a:r>
          </a:p>
          <a:p>
            <a:pPr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Needs: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54% indicated no health insurance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59% indicated no primary care provider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80% reported loss of income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66% reported financial struggles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40% reported concerns related to remote education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19% reported safety concerns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/>
              <a:t>11% reported concerns about an upcoming court date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09" y="3410856"/>
            <a:ext cx="3018971" cy="1698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41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270" y="4386353"/>
            <a:ext cx="1779815" cy="1779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Light" panose="020B0502040204020203" pitchFamily="34" charset="0"/>
              </a:rPr>
              <a:t>COVID-19 Contact Tracing Community Supports Program (Dec 20-May 21)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Execute </a:t>
            </a:r>
            <a:r>
              <a:rPr lang="en-US" dirty="0"/>
              <a:t>a localized outreach and education campaign to disseminate bilingual COVID-19-related information to our target </a:t>
            </a:r>
            <a:r>
              <a:rPr lang="en-US" dirty="0" smtClean="0"/>
              <a:t>communities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Increase </a:t>
            </a:r>
            <a:r>
              <a:rPr lang="en-US" dirty="0"/>
              <a:t>testing through an aggressive communication </a:t>
            </a:r>
            <a:r>
              <a:rPr lang="en-US" dirty="0" smtClean="0"/>
              <a:t>campaign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linkages to local community </a:t>
            </a:r>
            <a:r>
              <a:rPr lang="en-US" dirty="0" smtClean="0"/>
              <a:t>resources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necessities to lessen the impact and spread of </a:t>
            </a:r>
            <a:r>
              <a:rPr lang="en-US" dirty="0" smtClean="0"/>
              <a:t>COVID-19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012" y="3822199"/>
            <a:ext cx="1548491" cy="221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012" y="3870949"/>
            <a:ext cx="1652207" cy="217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656" y="4269014"/>
            <a:ext cx="2352901" cy="132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23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Light" panose="020B0502040204020203" pitchFamily="34" charset="0"/>
              </a:rPr>
              <a:t>Why are we doing this?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87254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Community-wide testing is critical to keeping our communities safe and working.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Bringing </a:t>
            </a:r>
            <a:r>
              <a:rPr lang="en-US" dirty="0"/>
              <a:t>resources to our communities.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Providing </a:t>
            </a:r>
            <a:r>
              <a:rPr lang="en-US" dirty="0"/>
              <a:t>opportunities for our communities to be a part of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Co-develop </a:t>
            </a:r>
            <a:r>
              <a:rPr lang="en-US" dirty="0"/>
              <a:t>a sustainable infrastructure that helps keep our communities safe and healthy.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08" y="4597135"/>
            <a:ext cx="1444041" cy="117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82" y="4613185"/>
            <a:ext cx="2383570" cy="13347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93789"/>
              </p:ext>
            </p:extLst>
          </p:nvPr>
        </p:nvGraphicFramePr>
        <p:xfrm>
          <a:off x="9307960" y="1845734"/>
          <a:ext cx="2354094" cy="3241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3173">
                  <a:extLst>
                    <a:ext uri="{9D8B030D-6E8A-4147-A177-3AD203B41FA5}">
                      <a16:colId xmlns:a16="http://schemas.microsoft.com/office/drawing/2014/main" val="3984355127"/>
                    </a:ext>
                  </a:extLst>
                </a:gridCol>
                <a:gridCol w="1110921">
                  <a:extLst>
                    <a:ext uri="{9D8B030D-6E8A-4147-A177-3AD203B41FA5}">
                      <a16:colId xmlns:a16="http://schemas.microsoft.com/office/drawing/2014/main" val="2413254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As of </a:t>
                      </a:r>
                      <a:r>
                        <a:rPr lang="en-US" sz="1000" dirty="0" smtClean="0"/>
                        <a:t> March 10.2021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7-day Test Positivity*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284722"/>
                  </a:ext>
                </a:extLst>
              </a:tr>
              <a:tr h="3040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Cicero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51437"/>
                  </a:ext>
                </a:extLst>
              </a:tr>
              <a:tr h="3008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Melrose</a:t>
                      </a:r>
                      <a:r>
                        <a:rPr lang="en-US" sz="1400" baseline="0" dirty="0" smtClean="0"/>
                        <a:t> Park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65953"/>
                  </a:ext>
                </a:extLst>
              </a:tr>
              <a:tr h="2878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Berwyn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4.4%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36670"/>
                  </a:ext>
                </a:extLst>
              </a:tr>
              <a:tr h="2943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Bellwood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263"/>
                  </a:ext>
                </a:extLst>
              </a:tr>
              <a:tr h="3105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Maywood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20208"/>
                  </a:ext>
                </a:extLst>
              </a:tr>
              <a:tr h="1750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1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Suburban Cook County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3.2%**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5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Chicago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2.7%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8544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676957" y="5497406"/>
            <a:ext cx="3417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**https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www.dph.illinois.gov/regionmetrics?regionID=1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*http://covid-dashboard.fsm.northwestern.edu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20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Light" panose="020B0502040204020203" pitchFamily="34" charset="0"/>
              </a:rPr>
              <a:t>Vaccines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Providing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Assisting with vaccine registration.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Supporting partners as vaccination sites.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Seeking ways to help vaccination efforts.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0" y="1955923"/>
            <a:ext cx="3025581" cy="414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64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Light" panose="020B0502040204020203" pitchFamily="34" charset="0"/>
              </a:rPr>
              <a:t>ACKNOWLEDGEMENTS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Cadre of 100+ Volunteers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Physicians</a:t>
            </a:r>
            <a:r>
              <a:rPr lang="en-US" dirty="0"/>
              <a:t>, nurses, faculty, students</a:t>
            </a:r>
          </a:p>
          <a:p>
            <a:pPr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Research/Project staff/interns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9 research investigators and 3 clinical staff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8 students/interns</a:t>
            </a:r>
          </a:p>
          <a:p>
            <a:pPr lvl="1"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 community liaisons</a:t>
            </a:r>
          </a:p>
          <a:p>
            <a:pPr>
              <a:buClr>
                <a:srgbClr val="A81A5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Many governmental and community partners</a:t>
            </a:r>
            <a:endParaRPr lang="en-US" dirty="0"/>
          </a:p>
          <a:p>
            <a:pPr>
              <a:buClr>
                <a:srgbClr val="A81A5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C008C"/>
      </a:accent1>
      <a:accent2>
        <a:srgbClr val="F7911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577</Words>
  <Application>Microsoft Office PowerPoint</Application>
  <PresentationFormat>Widescreen</PresentationFormat>
  <Paragraphs>100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Bahnschrift Light</vt:lpstr>
      <vt:lpstr>Calibri</vt:lpstr>
      <vt:lpstr>Calibri Light</vt:lpstr>
      <vt:lpstr>Courier New</vt:lpstr>
      <vt:lpstr>Wingdings</vt:lpstr>
      <vt:lpstr>Retrospect</vt:lpstr>
      <vt:lpstr>COVID Equity Response Collaborative Loyola (CERCL):  Understanding COVID-19 Transmission in Communities of Color</vt:lpstr>
      <vt:lpstr>A Brief History</vt:lpstr>
      <vt:lpstr>COVID-19 Testing</vt:lpstr>
      <vt:lpstr>Supporting Social and Legal Needs</vt:lpstr>
      <vt:lpstr>COVID-19 Contact Tracing Community Supports Program (Dec 20-May 21)</vt:lpstr>
      <vt:lpstr>Why are we doing this?</vt:lpstr>
      <vt:lpstr>Vaccines</vt:lpstr>
      <vt:lpstr>ACKNOWLEDGEMENTS</vt:lpstr>
    </vt:vector>
  </TitlesOfParts>
  <Company>Loyola University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Silva, Abigail</dc:creator>
  <cp:lastModifiedBy>Silva, Abigail</cp:lastModifiedBy>
  <cp:revision>58</cp:revision>
  <dcterms:created xsi:type="dcterms:W3CDTF">2021-02-17T22:42:11Z</dcterms:created>
  <dcterms:modified xsi:type="dcterms:W3CDTF">2021-03-10T22:32:18Z</dcterms:modified>
</cp:coreProperties>
</file>