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3" r:id="rId3"/>
    <p:sldMasterId id="2147483678" r:id="rId4"/>
    <p:sldMasterId id="2147483682" r:id="rId5"/>
    <p:sldMasterId id="2147483689" r:id="rId6"/>
    <p:sldMasterId id="2147483703" r:id="rId7"/>
    <p:sldMasterId id="2147483716" r:id="rId8"/>
    <p:sldMasterId id="2147483721" r:id="rId9"/>
  </p:sldMasterIdLst>
  <p:notesMasterIdLst>
    <p:notesMasterId r:id="rId19"/>
  </p:notesMasterIdLst>
  <p:handoutMasterIdLst>
    <p:handoutMasterId r:id="rId20"/>
  </p:handoutMasterIdLst>
  <p:sldIdLst>
    <p:sldId id="453" r:id="rId10"/>
    <p:sldId id="373" r:id="rId11"/>
    <p:sldId id="318" r:id="rId12"/>
    <p:sldId id="329" r:id="rId13"/>
    <p:sldId id="361" r:id="rId14"/>
    <p:sldId id="315" r:id="rId15"/>
    <p:sldId id="370" r:id="rId16"/>
    <p:sldId id="334" r:id="rId17"/>
    <p:sldId id="32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3137E-38D1-4A18-B664-DB760FCF109B}" v="6" dt="2020-12-09T21:29:31.983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78252" autoAdjust="0"/>
  </p:normalViewPr>
  <p:slideViewPr>
    <p:cSldViewPr>
      <p:cViewPr>
        <p:scale>
          <a:sx n="80" d="100"/>
          <a:sy n="80" d="100"/>
        </p:scale>
        <p:origin x="-64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el Smith" userId="c8bcc8dca3b39029" providerId="LiveId" clId="{6963291F-0C27-4C18-8EE9-8C8EA62721E9}"/>
    <pc:docChg chg="custSel delSld modSld sldOrd">
      <pc:chgData name="Chanel Smith" userId="c8bcc8dca3b39029" providerId="LiveId" clId="{6963291F-0C27-4C18-8EE9-8C8EA62721E9}" dt="2020-12-09T20:10:34.141" v="73" actId="688"/>
      <pc:docMkLst>
        <pc:docMk/>
      </pc:docMkLst>
      <pc:sldChg chg="del">
        <pc:chgData name="Chanel Smith" userId="c8bcc8dca3b39029" providerId="LiveId" clId="{6963291F-0C27-4C18-8EE9-8C8EA62721E9}" dt="2020-12-09T19:57:33.574" v="59" actId="2696"/>
        <pc:sldMkLst>
          <pc:docMk/>
          <pc:sldMk cId="2688355800" sldId="297"/>
        </pc:sldMkLst>
      </pc:sldChg>
      <pc:sldChg chg="modSp">
        <pc:chgData name="Chanel Smith" userId="c8bcc8dca3b39029" providerId="LiveId" clId="{6963291F-0C27-4C18-8EE9-8C8EA62721E9}" dt="2020-12-09T20:10:34.141" v="73" actId="688"/>
        <pc:sldMkLst>
          <pc:docMk/>
          <pc:sldMk cId="3992792704" sldId="330"/>
        </pc:sldMkLst>
        <pc:spChg chg="mod">
          <ac:chgData name="Chanel Smith" userId="c8bcc8dca3b39029" providerId="LiveId" clId="{6963291F-0C27-4C18-8EE9-8C8EA62721E9}" dt="2020-12-09T20:10:16.860" v="71" actId="1076"/>
          <ac:spMkLst>
            <pc:docMk/>
            <pc:sldMk cId="3992792704" sldId="330"/>
            <ac:spMk id="8" creationId="{00000000-0000-0000-0000-000000000000}"/>
          </ac:spMkLst>
        </pc:spChg>
        <pc:spChg chg="mod">
          <ac:chgData name="Chanel Smith" userId="c8bcc8dca3b39029" providerId="LiveId" clId="{6963291F-0C27-4C18-8EE9-8C8EA62721E9}" dt="2020-12-09T20:10:08.815" v="70" actId="20577"/>
          <ac:spMkLst>
            <pc:docMk/>
            <pc:sldMk cId="3992792704" sldId="330"/>
            <ac:spMk id="10" creationId="{00000000-0000-0000-0000-000000000000}"/>
          </ac:spMkLst>
        </pc:spChg>
        <pc:picChg chg="mod">
          <ac:chgData name="Chanel Smith" userId="c8bcc8dca3b39029" providerId="LiveId" clId="{6963291F-0C27-4C18-8EE9-8C8EA62721E9}" dt="2020-12-09T20:10:34.141" v="73" actId="688"/>
          <ac:picMkLst>
            <pc:docMk/>
            <pc:sldMk cId="3992792704" sldId="330"/>
            <ac:picMk id="7" creationId="{00000000-0000-0000-0000-000000000000}"/>
          </ac:picMkLst>
        </pc:picChg>
      </pc:sldChg>
      <pc:sldChg chg="ord">
        <pc:chgData name="Chanel Smith" userId="c8bcc8dca3b39029" providerId="LiveId" clId="{6963291F-0C27-4C18-8EE9-8C8EA62721E9}" dt="2020-12-09T19:59:49.365" v="61"/>
        <pc:sldMkLst>
          <pc:docMk/>
          <pc:sldMk cId="3315849027" sldId="331"/>
        </pc:sldMkLst>
      </pc:sldChg>
      <pc:sldChg chg="modSp">
        <pc:chgData name="Chanel Smith" userId="c8bcc8dca3b39029" providerId="LiveId" clId="{6963291F-0C27-4C18-8EE9-8C8EA62721E9}" dt="2020-12-09T20:05:23.990" v="64"/>
        <pc:sldMkLst>
          <pc:docMk/>
          <pc:sldMk cId="3330959092" sldId="335"/>
        </pc:sldMkLst>
        <pc:spChg chg="mod">
          <ac:chgData name="Chanel Smith" userId="c8bcc8dca3b39029" providerId="LiveId" clId="{6963291F-0C27-4C18-8EE9-8C8EA62721E9}" dt="2020-12-09T20:05:23.990" v="64"/>
          <ac:spMkLst>
            <pc:docMk/>
            <pc:sldMk cId="3330959092" sldId="335"/>
            <ac:spMk id="4" creationId="{00000000-0000-0000-0000-000000000000}"/>
          </ac:spMkLst>
        </pc:spChg>
      </pc:sldChg>
      <pc:sldChg chg="modSp">
        <pc:chgData name="Chanel Smith" userId="c8bcc8dca3b39029" providerId="LiveId" clId="{6963291F-0C27-4C18-8EE9-8C8EA62721E9}" dt="2020-12-09T20:06:04.625" v="69" actId="14100"/>
        <pc:sldMkLst>
          <pc:docMk/>
          <pc:sldMk cId="3528893122" sldId="373"/>
        </pc:sldMkLst>
        <pc:picChg chg="mod">
          <ac:chgData name="Chanel Smith" userId="c8bcc8dca3b39029" providerId="LiveId" clId="{6963291F-0C27-4C18-8EE9-8C8EA62721E9}" dt="2020-12-09T20:06:04.625" v="69" actId="14100"/>
          <ac:picMkLst>
            <pc:docMk/>
            <pc:sldMk cId="3528893122" sldId="373"/>
            <ac:picMk id="7" creationId="{00000000-0000-0000-0000-000000000000}"/>
          </ac:picMkLst>
        </pc:picChg>
      </pc:sldChg>
      <pc:sldChg chg="del">
        <pc:chgData name="Chanel Smith" userId="c8bcc8dca3b39029" providerId="LiveId" clId="{6963291F-0C27-4C18-8EE9-8C8EA62721E9}" dt="2020-12-09T20:02:30.305" v="62" actId="2696"/>
        <pc:sldMkLst>
          <pc:docMk/>
          <pc:sldMk cId="3955580470" sldId="377"/>
        </pc:sldMkLst>
      </pc:sldChg>
      <pc:sldChg chg="del">
        <pc:chgData name="Chanel Smith" userId="c8bcc8dca3b39029" providerId="LiveId" clId="{6963291F-0C27-4C18-8EE9-8C8EA62721E9}" dt="2020-12-09T19:59:45.669" v="60" actId="2696"/>
        <pc:sldMkLst>
          <pc:docMk/>
          <pc:sldMk cId="4104032563" sldId="378"/>
        </pc:sldMkLst>
      </pc:sldChg>
      <pc:sldChg chg="modSp">
        <pc:chgData name="Chanel Smith" userId="c8bcc8dca3b39029" providerId="LiveId" clId="{6963291F-0C27-4C18-8EE9-8C8EA62721E9}" dt="2020-12-09T19:56:01.578" v="58" actId="20577"/>
        <pc:sldMkLst>
          <pc:docMk/>
          <pc:sldMk cId="1334043904" sldId="453"/>
        </pc:sldMkLst>
        <pc:spChg chg="mod">
          <ac:chgData name="Chanel Smith" userId="c8bcc8dca3b39029" providerId="LiveId" clId="{6963291F-0C27-4C18-8EE9-8C8EA62721E9}" dt="2020-12-09T19:56:01.578" v="58" actId="20577"/>
          <ac:spMkLst>
            <pc:docMk/>
            <pc:sldMk cId="1334043904" sldId="453"/>
            <ac:spMk id="2" creationId="{00000000-0000-0000-0000-000000000000}"/>
          </ac:spMkLst>
        </pc:spChg>
      </pc:sldChg>
    </pc:docChg>
  </pc:docChgLst>
  <pc:docChgLst>
    <pc:chgData name="Chanel Smith" userId="c8bcc8dca3b39029" providerId="LiveId" clId="{B9A3137E-38D1-4A18-B664-DB760FCF109B}"/>
    <pc:docChg chg="undo modSld">
      <pc:chgData name="Chanel Smith" userId="c8bcc8dca3b39029" providerId="LiveId" clId="{B9A3137E-38D1-4A18-B664-DB760FCF109B}" dt="2020-12-22T17:05:54.272" v="15" actId="20577"/>
      <pc:docMkLst>
        <pc:docMk/>
      </pc:docMkLst>
      <pc:sldChg chg="modSp">
        <pc:chgData name="Chanel Smith" userId="c8bcc8dca3b39029" providerId="LiveId" clId="{B9A3137E-38D1-4A18-B664-DB760FCF109B}" dt="2020-12-22T17:05:54.272" v="15" actId="20577"/>
        <pc:sldMkLst>
          <pc:docMk/>
          <pc:sldMk cId="2214263260" sldId="318"/>
        </pc:sldMkLst>
        <pc:spChg chg="mod">
          <ac:chgData name="Chanel Smith" userId="c8bcc8dca3b39029" providerId="LiveId" clId="{B9A3137E-38D1-4A18-B664-DB760FCF109B}" dt="2020-12-22T17:05:54.272" v="15" actId="20577"/>
          <ac:spMkLst>
            <pc:docMk/>
            <pc:sldMk cId="2214263260" sldId="318"/>
            <ac:spMk id="4" creationId="{00000000-0000-0000-0000-000000000000}"/>
          </ac:spMkLst>
        </pc:spChg>
      </pc:sldChg>
      <pc:sldChg chg="addSp delSp modSp">
        <pc:chgData name="Chanel Smith" userId="c8bcc8dca3b39029" providerId="LiveId" clId="{B9A3137E-38D1-4A18-B664-DB760FCF109B}" dt="2020-12-22T17:05:43.639" v="14" actId="20577"/>
        <pc:sldMkLst>
          <pc:docMk/>
          <pc:sldMk cId="1334043904" sldId="453"/>
        </pc:sldMkLst>
        <pc:spChg chg="add del mod">
          <ac:chgData name="Chanel Smith" userId="c8bcc8dca3b39029" providerId="LiveId" clId="{B9A3137E-38D1-4A18-B664-DB760FCF109B}" dt="2020-12-22T17:05:43.639" v="14" actId="20577"/>
          <ac:spMkLst>
            <pc:docMk/>
            <pc:sldMk cId="1334043904" sldId="45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6D-EE45-94F9-49E3B5D889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6D-EE45-94F9-49E3B5D889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6D-EE45-94F9-49E3B5D889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91701120"/>
        <c:axId val="291702656"/>
      </c:barChart>
      <c:catAx>
        <c:axId val="29170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91702656"/>
        <c:crosses val="autoZero"/>
        <c:auto val="1"/>
        <c:lblAlgn val="ctr"/>
        <c:lblOffset val="100"/>
        <c:noMultiLvlLbl val="0"/>
      </c:catAx>
      <c:valAx>
        <c:axId val="291702656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291701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030410985784397"/>
          <c:y val="0.78716526304387102"/>
          <c:w val="0.218035389522957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60-5146-A8C7-46A195155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60-5146-A8C7-46A1951556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60-5146-A8C7-46A1951556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Sheet1!$E$2:$E$5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E60-5146-A8C7-46A1951556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Sheet1!$F$2:$F$5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E60-5146-A8C7-46A1951556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Sheet1!$G$2:$G$5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60-5146-A8C7-46A195155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291814784"/>
        <c:axId val="291824768"/>
      </c:barChart>
      <c:catAx>
        <c:axId val="29181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291824768"/>
        <c:crosses val="autoZero"/>
        <c:auto val="1"/>
        <c:lblAlgn val="ctr"/>
        <c:lblOffset val="100"/>
        <c:noMultiLvlLbl val="0"/>
      </c:catAx>
      <c:valAx>
        <c:axId val="291824768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29181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33957818081598"/>
          <c:y val="0.78716526304387102"/>
          <c:w val="0.380393637968852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2B-D148-84C3-6EC713F57150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E2B-D148-84C3-6EC713F57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2B-D148-84C3-6EC713F571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AA3-434B-B31A-9EA0BF93BF0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AA3-434B-B31A-9EA0BF93B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A3-434B-B31A-9EA0BF93BF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531-224A-82B5-DD8D3C3C93B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531-224A-82B5-DD8D3C3C9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31-224A-82B5-DD8D3C3C93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E86-CD4F-8A16-34A4502A6A61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E86-CD4F-8A16-34A4502A6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86-CD4F-8A16-34A4502A6A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D8-4D47-9710-83AAA4E0FD6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DD8-4D47-9710-83AAA4E0F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D8-4D47-9710-83AAA4E0FD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3065-FF20-4A87-AE54-E8A02183FFBE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0C57-E4C7-4A73-9C10-550D852945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69806-37D2-426C-92DE-25326CA644A3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88A4D-7FB3-478F-A4FF-F04BDA40E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5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108F0-C57B-4745-B908-E7B4D8E8E1B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 </a:t>
            </a:r>
            <a:r>
              <a:rPr lang="en-US" sz="1200" dirty="0"/>
              <a:t>-https://www.shrm.org/resourcesandtools/tools-and-samples/toolkits/pages/understandinganddevelopingorganizationalculture.aspx </a:t>
            </a:r>
          </a:p>
          <a:p>
            <a:r>
              <a:rPr lang="en-US" sz="1600" dirty="0"/>
              <a:t> -</a:t>
            </a:r>
            <a:r>
              <a:rPr lang="en-US" sz="1200" dirty="0"/>
              <a:t>https://www.rush.edu/about-us/rush-health-care-education-research-not-profit-Chicago </a:t>
            </a:r>
          </a:p>
          <a:p>
            <a:endParaRPr lang="en-US" sz="1200" dirty="0"/>
          </a:p>
          <a:p>
            <a:r>
              <a:rPr lang="en-US" sz="1200" dirty="0"/>
              <a:t>Make distinction of 3 Rush locations, open to apply to all.</a:t>
            </a:r>
            <a:r>
              <a:rPr lang="en-US" sz="1200" baseline="0" dirty="0"/>
              <a:t> Review ICARE, ask attendees to consider how they exemplify these values.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88A4D-7FB3-478F-A4FF-F04BDA40E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</a:t>
            </a:r>
            <a:r>
              <a:rPr lang="en-US" baseline="0" dirty="0"/>
              <a:t> in attendee folders RUMC/ROPH job highlight sheets</a:t>
            </a:r>
          </a:p>
          <a:p>
            <a:r>
              <a:rPr lang="en-US" baseline="0" dirty="0"/>
              <a:t>Open web </a:t>
            </a:r>
            <a:r>
              <a:rPr lang="en-US" baseline="0" dirty="0" smtClean="0"/>
              <a:t>browser </a:t>
            </a:r>
            <a:r>
              <a:rPr lang="en-US" baseline="0" dirty="0"/>
              <a:t>to </a:t>
            </a:r>
            <a:r>
              <a:rPr lang="en-US" baseline="0" dirty="0" smtClean="0"/>
              <a:t>Rush Careers - </a:t>
            </a:r>
            <a:r>
              <a:rPr lang="en-US" baseline="0" dirty="0"/>
              <a:t>review current jobs in real time. </a:t>
            </a:r>
          </a:p>
          <a:p>
            <a:r>
              <a:rPr lang="en-US" baseline="0" dirty="0"/>
              <a:t>Ask if someone has a specific job they would like to </a:t>
            </a:r>
            <a:r>
              <a:rPr lang="en-US" baseline="0"/>
              <a:t>look </a:t>
            </a:r>
            <a:r>
              <a:rPr lang="en-US" baseline="0" smtClean="0"/>
              <a:t>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88A4D-7FB3-478F-A4FF-F04BDA40E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1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6108F0-C57B-4745-B908-E7B4D8E8E1B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White_RU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6" y="458788"/>
            <a:ext cx="1166164" cy="3485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7012274" y="459285"/>
            <a:ext cx="1837954" cy="27880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200" b="1" dirty="0">
                <a:solidFill>
                  <a:srgbClr val="006332"/>
                </a:solidFill>
                <a:cs typeface="Arial"/>
              </a:rPr>
              <a:t>Excellence is just the beginning.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005A32"/>
                </a:solidFill>
              </a:rPr>
              <a:t>Rush University Medical Center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653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2072" y="462435"/>
            <a:ext cx="6169148" cy="31264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marR="0" indent="0" algn="l" defTabSz="455981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2733" y="6316311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37385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2070" y="460375"/>
            <a:ext cx="6173808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52070" y="2078449"/>
            <a:ext cx="6173808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2733" y="6316311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764763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310209" y="5929935"/>
            <a:ext cx="385925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9" y="460376"/>
            <a:ext cx="639399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31" y="803276"/>
            <a:ext cx="6516797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rgbClr val="00B076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310209" y="5929935"/>
            <a:ext cx="385925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9" y="460376"/>
            <a:ext cx="639399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31" y="803276"/>
            <a:ext cx="6516797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45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310209" y="5929935"/>
            <a:ext cx="385925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9" y="460376"/>
            <a:ext cx="639399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31" y="803276"/>
            <a:ext cx="6516797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rgbClr val="F26C52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133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White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SHSystemBrand4color_White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0"/>
          <a:stretch/>
        </p:blipFill>
        <p:spPr>
          <a:xfrm>
            <a:off x="310085" y="5929935"/>
            <a:ext cx="385925" cy="536489"/>
          </a:xfrm>
          <a:prstGeom prst="rect">
            <a:avLst/>
          </a:prstGeom>
        </p:spPr>
      </p:pic>
      <p:sp>
        <p:nvSpPr>
          <p:cNvPr id="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29" y="460376"/>
            <a:ext cx="639399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31" y="803276"/>
            <a:ext cx="6516797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bg2"/>
                </a:solidFill>
              </a:defRPr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>
                <a:solidFill>
                  <a:schemeClr val="bg2"/>
                </a:solidFill>
              </a:defRPr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>
                <a:solidFill>
                  <a:schemeClr val="bg2"/>
                </a:solidFill>
              </a:defRPr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53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LeftAlig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49826"/>
            <a:ext cx="9144000" cy="115780"/>
          </a:xfrm>
          <a:prstGeom prst="rect">
            <a:avLst/>
          </a:prstGeom>
          <a:solidFill>
            <a:srgbClr val="0063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r>
              <a:rPr lang="en-US" dirty="0">
                <a:solidFill>
                  <a:srgbClr val="00823B"/>
                </a:solidFill>
              </a:rPr>
              <a:t> </a:t>
            </a:r>
          </a:p>
        </p:txBody>
      </p:sp>
      <p:pic>
        <p:nvPicPr>
          <p:cNvPr id="5" name="Picture 4" descr="RUSHSystemBrand4color_White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0"/>
          <a:stretch/>
        </p:blipFill>
        <p:spPr>
          <a:xfrm>
            <a:off x="310086" y="5929937"/>
            <a:ext cx="385925" cy="536489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35715" y="2990468"/>
            <a:ext cx="6393996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Georgia"/>
                <a:cs typeface="Georgia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5715" y="3288813"/>
            <a:ext cx="6516797" cy="1623835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5400" b="1" spc="-90">
                <a:solidFill>
                  <a:schemeClr val="tx1"/>
                </a:solidFill>
                <a:latin typeface="Arial"/>
                <a:cs typeface="Arial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4267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chor_Watermark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21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68862" y="3208002"/>
            <a:ext cx="5010895" cy="451406"/>
          </a:xfrm>
          <a:prstGeom prst="rect">
            <a:avLst/>
          </a:prstGeom>
          <a:noFill/>
        </p:spPr>
        <p:txBody>
          <a:bodyPr vert="horz" wrap="square" lIns="0" tIns="0" bIns="0" anchor="ctr" anchorCtr="0">
            <a:sp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lang="en-US" sz="3200" b="1" i="0" u="none" strike="noStrike" spc="-50" baseline="0" smtClean="0"/>
            </a:lvl1pPr>
            <a:lvl2pPr marL="0" indent="0" algn="l">
              <a:lnSpc>
                <a:spcPct val="90000"/>
              </a:lnSpc>
              <a:spcBef>
                <a:spcPts val="0"/>
              </a:spcBef>
              <a:buSzPct val="150000"/>
              <a:buFontTx/>
              <a:buNone/>
              <a:defRPr sz="3200" b="1" spc="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11111" y="2469444"/>
            <a:ext cx="6604000" cy="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411111" y="4402666"/>
            <a:ext cx="6604000" cy="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587548" y="2797802"/>
            <a:ext cx="1489561" cy="118586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5600" b="1"/>
            </a:lvl1pPr>
            <a:lvl2pPr marL="0" indent="0">
              <a:spcBef>
                <a:spcPts val="0"/>
              </a:spcBef>
              <a:buNone/>
              <a:defRPr sz="4200" b="1"/>
            </a:lvl2pPr>
            <a:lvl3pPr marL="0" indent="0">
              <a:spcBef>
                <a:spcPts val="0"/>
              </a:spcBef>
              <a:buNone/>
              <a:defRPr sz="4200" b="1"/>
            </a:lvl3pPr>
            <a:lvl4pPr marL="0" indent="0">
              <a:spcBef>
                <a:spcPts val="0"/>
              </a:spcBef>
              <a:buNone/>
              <a:defRPr sz="4200" b="1"/>
            </a:lvl4pPr>
            <a:lvl5pPr marL="0" indent="0">
              <a:spcBef>
                <a:spcPts val="0"/>
              </a:spcBef>
              <a:buNone/>
              <a:defRPr sz="42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5900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662894" y="460962"/>
            <a:ext cx="5142652" cy="59360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52433" y="460964"/>
            <a:ext cx="2915239" cy="5362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US" sz="1600" b="0" i="0" u="none" strike="noStrike" baseline="0" smtClean="0"/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cras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571459" y="460962"/>
            <a:ext cx="91439" cy="5936076"/>
          </a:xfrm>
          <a:prstGeom prst="rect">
            <a:avLst/>
          </a:prstGeom>
          <a:solidFill>
            <a:srgbClr val="00B0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52433" y="1368157"/>
            <a:ext cx="2915239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Picture 11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310210" y="5929937"/>
            <a:ext cx="385925" cy="5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4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31" y="1609515"/>
            <a:ext cx="6516797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8880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White_Un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6" y="458788"/>
            <a:ext cx="1166164" cy="3485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7012274" y="459285"/>
            <a:ext cx="1837954" cy="27880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200" b="1" dirty="0">
                <a:solidFill>
                  <a:srgbClr val="006332"/>
                </a:solidFill>
                <a:cs typeface="Arial"/>
              </a:rPr>
              <a:t>Excellence is just the beginning.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005A32"/>
                </a:solidFill>
              </a:rPr>
              <a:t>Rush University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169818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5624786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29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664325" y="472957"/>
            <a:ext cx="20526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rgbClr val="00B076"/>
                </a:solidFill>
              </a:defRPr>
            </a:lvl1pPr>
            <a:lvl2pPr marL="0" indent="0">
              <a:buNone/>
              <a:defRPr sz="1100">
                <a:solidFill>
                  <a:srgbClr val="00B076"/>
                </a:solidFill>
              </a:defRPr>
            </a:lvl2pPr>
            <a:lvl3pPr marL="182880" indent="-91440">
              <a:defRPr sz="1100">
                <a:solidFill>
                  <a:srgbClr val="00B076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rgbClr val="00B076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6856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5624786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29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664325" y="472957"/>
            <a:ext cx="20526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0" indent="0">
              <a:buNone/>
              <a:defRPr sz="1100">
                <a:solidFill>
                  <a:schemeClr val="accent3"/>
                </a:solidFill>
              </a:defRPr>
            </a:lvl2pPr>
            <a:lvl3pPr marL="182880" indent="-91440">
              <a:defRPr sz="1100">
                <a:solidFill>
                  <a:schemeClr val="accent3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chemeClr val="accent3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238280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5624786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29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664325" y="463550"/>
            <a:ext cx="20526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chemeClr val="accent5"/>
                </a:solidFill>
              </a:defRPr>
            </a:lvl1pPr>
            <a:lvl2pPr marL="0" indent="0">
              <a:buNone/>
              <a:defRPr sz="1100">
                <a:solidFill>
                  <a:schemeClr val="accent5"/>
                </a:solidFill>
              </a:defRPr>
            </a:lvl2pPr>
            <a:lvl3pPr marL="182880" indent="-91440">
              <a:defRPr sz="1100">
                <a:solidFill>
                  <a:schemeClr val="accent5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chemeClr val="accent5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104228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2434" y="1609515"/>
            <a:ext cx="8434281" cy="4114800"/>
          </a:xfrm>
          <a:prstGeom prst="rect">
            <a:avLst/>
          </a:prstGeom>
        </p:spPr>
        <p:txBody>
          <a:bodyPr vert="horz" lIns="0" rIns="0" numCol="2" spcCol="548640"/>
          <a:lstStyle>
            <a:lvl1pPr marL="0" indent="0" rtl="0">
              <a:spcBef>
                <a:spcPts val="0"/>
              </a:spcBef>
              <a:spcAft>
                <a:spcPts val="900"/>
              </a:spcAft>
              <a:buNone/>
              <a:defRPr lang="en-US" sz="1800" b="1" i="0" u="none" strike="noStrike" baseline="0" smtClean="0">
                <a:solidFill>
                  <a:schemeClr val="accent2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9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9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9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Continue to involve staff in solving problems; help them to feel safe to speak up</a:t>
            </a:r>
          </a:p>
          <a:p>
            <a:pPr lvl="1"/>
            <a:r>
              <a:rPr lang="en-US" dirty="0"/>
              <a:t>Give staff opportunities to develop the skills to grow</a:t>
            </a:r>
          </a:p>
          <a:p>
            <a:pPr lvl="1"/>
            <a:r>
              <a:rPr lang="en-US" dirty="0"/>
              <a:t>More coaching with staff</a:t>
            </a:r>
          </a:p>
          <a:p>
            <a:pPr lvl="1"/>
            <a:r>
              <a:rPr lang="en-US" dirty="0"/>
              <a:t>Don’t solve all the problems yourself</a:t>
            </a:r>
          </a:p>
          <a:p>
            <a:pPr lvl="1"/>
            <a:r>
              <a:rPr lang="en-US" dirty="0"/>
              <a:t>Determine where small changes can be made, ensuring that everyone is on the same page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Continue to value employees’ input, </a:t>
            </a:r>
            <a:br>
              <a:rPr lang="en-US" dirty="0"/>
            </a:br>
            <a:r>
              <a:rPr lang="en-US" dirty="0"/>
              <a:t>follow through and if they come with problems, help them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CPE connects to Rush metrics. I will track my metrics reports more thoroughly to improve patient experience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Be more open to input from front line staff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Talk with my staff about how individual actions can lead to solving problems and that all levels of the organization can be a part of this ongoing process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621363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49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1" y="631631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58318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6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5715270" y="1597024"/>
            <a:ext cx="3429893" cy="84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31" y="1609515"/>
            <a:ext cx="4973345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790164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6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5715270" y="1597024"/>
            <a:ext cx="3429893" cy="84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36" y="1609515"/>
            <a:ext cx="4968999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4EC4D7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8227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6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5715270" y="1597024"/>
            <a:ext cx="3429893" cy="848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36" y="1609515"/>
            <a:ext cx="4968999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361649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23743" y="1606417"/>
            <a:ext cx="91439" cy="3422514"/>
          </a:xfrm>
          <a:prstGeom prst="rect">
            <a:avLst/>
          </a:prstGeom>
          <a:solidFill>
            <a:srgbClr val="00B0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741832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23743" y="1606417"/>
            <a:ext cx="91439" cy="3422514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4EC4D7"/>
              </a:solidFill>
              <a:latin typeface="Times New Roman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01769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White_Copl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6" y="458788"/>
            <a:ext cx="1166164" cy="3485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7012274" y="459285"/>
            <a:ext cx="1837954" cy="27880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200" b="1" dirty="0">
                <a:solidFill>
                  <a:srgbClr val="006332"/>
                </a:solidFill>
                <a:cs typeface="Arial"/>
              </a:rPr>
              <a:t>Excellence is just the beginning.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005A32"/>
                </a:solidFill>
              </a:rPr>
              <a:t>Rush Copley Medical Center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3644889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223743" y="1606417"/>
            <a:ext cx="91439" cy="342251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F26C52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21675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Equal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47076" y="1677880"/>
            <a:ext cx="4396925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40017" y="5015653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4740019" y="1593072"/>
            <a:ext cx="4403983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453909" y="2116666"/>
            <a:ext cx="1489111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1" y="5015653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7056" y="1593072"/>
            <a:ext cx="4403983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-7056" y="1681080"/>
            <a:ext cx="4403983" cy="31934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453909" y="3499555"/>
            <a:ext cx="1489111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165481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Split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832276" y="1677873"/>
            <a:ext cx="5311725" cy="365158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32277" y="547056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3832276" y="1593058"/>
            <a:ext cx="5311725" cy="84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1" y="547056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7056" y="1593071"/>
            <a:ext cx="343798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-7056" y="1681535"/>
            <a:ext cx="343798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67038" y="2590390"/>
            <a:ext cx="2646557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781540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66"/>
            <a:ext cx="8451054" cy="9145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128717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66"/>
            <a:ext cx="8451054" cy="9145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535830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66"/>
            <a:ext cx="8451054" cy="91455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6963621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324769" y="1593071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064460" y="1593071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324769" y="1681535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22477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064460" y="1681535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362167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811208" y="1593071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5811208" y="1681535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08916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925426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8" y="4992108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45378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064466" y="4992108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064466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11214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345379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3064466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810942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345379" y="3650074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3064466" y="3650074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2" y="6316319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17560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30583668"/>
              </p:ext>
            </p:extLst>
          </p:nvPr>
        </p:nvGraphicFramePr>
        <p:xfrm>
          <a:off x="342990" y="1600200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8950719"/>
              </p:ext>
            </p:extLst>
          </p:nvPr>
        </p:nvGraphicFramePr>
        <p:xfrm>
          <a:off x="3195298" y="1600206"/>
          <a:ext cx="2741320" cy="388525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4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1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8166653"/>
              </p:ext>
            </p:extLst>
          </p:nvPr>
        </p:nvGraphicFramePr>
        <p:xfrm>
          <a:off x="6049801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49168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1328015"/>
              </p:ext>
            </p:extLst>
          </p:nvPr>
        </p:nvGraphicFramePr>
        <p:xfrm>
          <a:off x="341965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0104986"/>
              </p:ext>
            </p:extLst>
          </p:nvPr>
        </p:nvGraphicFramePr>
        <p:xfrm>
          <a:off x="3195298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27898"/>
              </p:ext>
            </p:extLst>
          </p:nvPr>
        </p:nvGraphicFramePr>
        <p:xfrm>
          <a:off x="6051309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1970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White_R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6" y="458788"/>
            <a:ext cx="1166164" cy="3485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7012274" y="459285"/>
            <a:ext cx="1837954" cy="278802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200" b="1" dirty="0">
                <a:solidFill>
                  <a:srgbClr val="006332"/>
                </a:solidFill>
                <a:cs typeface="Arial"/>
              </a:rPr>
              <a:t>Excellence is just the beginning.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005A32"/>
                </a:solidFill>
              </a:rPr>
              <a:t>Rush Oak Park Hospital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4069085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1332769"/>
              </p:ext>
            </p:extLst>
          </p:nvPr>
        </p:nvGraphicFramePr>
        <p:xfrm>
          <a:off x="341965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2205181"/>
              </p:ext>
            </p:extLst>
          </p:nvPr>
        </p:nvGraphicFramePr>
        <p:xfrm>
          <a:off x="3195298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4123507"/>
              </p:ext>
            </p:extLst>
          </p:nvPr>
        </p:nvGraphicFramePr>
        <p:xfrm>
          <a:off x="6051309" y="1603375"/>
          <a:ext cx="2741320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41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 ipsum dolor sit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 Professional Activities (EPAs)</a:t>
                      </a:r>
                    </a:p>
                  </a:txBody>
                  <a:tcPr marL="182880" marR="182880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359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9397051"/>
              </p:ext>
            </p:extLst>
          </p:nvPr>
        </p:nvGraphicFramePr>
        <p:xfrm>
          <a:off x="338893" y="1158195"/>
          <a:ext cx="8458202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3829587"/>
              </p:ext>
            </p:extLst>
          </p:nvPr>
        </p:nvGraphicFramePr>
        <p:xfrm>
          <a:off x="338893" y="4428445"/>
          <a:ext cx="8458202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87930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0066557"/>
              </p:ext>
            </p:extLst>
          </p:nvPr>
        </p:nvGraphicFramePr>
        <p:xfrm>
          <a:off x="338887" y="1158195"/>
          <a:ext cx="8458199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0014721"/>
              </p:ext>
            </p:extLst>
          </p:nvPr>
        </p:nvGraphicFramePr>
        <p:xfrm>
          <a:off x="338893" y="4428445"/>
          <a:ext cx="8458202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2407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65099739"/>
              </p:ext>
            </p:extLst>
          </p:nvPr>
        </p:nvGraphicFramePr>
        <p:xfrm>
          <a:off x="338886" y="1158195"/>
          <a:ext cx="8458200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3338534"/>
              </p:ext>
            </p:extLst>
          </p:nvPr>
        </p:nvGraphicFramePr>
        <p:xfrm>
          <a:off x="338893" y="4428445"/>
          <a:ext cx="8458202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775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6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78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57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9043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4036170389"/>
              </p:ext>
            </p:extLst>
          </p:nvPr>
        </p:nvGraphicFramePr>
        <p:xfrm>
          <a:off x="107758" y="1516941"/>
          <a:ext cx="8928484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79550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650536146"/>
              </p:ext>
            </p:extLst>
          </p:nvPr>
        </p:nvGraphicFramePr>
        <p:xfrm>
          <a:off x="107758" y="1516941"/>
          <a:ext cx="8928484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6659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630948577"/>
              </p:ext>
            </p:extLst>
          </p:nvPr>
        </p:nvGraphicFramePr>
        <p:xfrm>
          <a:off x="4306665" y="1140653"/>
          <a:ext cx="3574025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09574534"/>
              </p:ext>
            </p:extLst>
          </p:nvPr>
        </p:nvGraphicFramePr>
        <p:xfrm>
          <a:off x="998062" y="1140653"/>
          <a:ext cx="3574025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8811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517891132"/>
              </p:ext>
            </p:extLst>
          </p:nvPr>
        </p:nvGraphicFramePr>
        <p:xfrm>
          <a:off x="4306665" y="1140653"/>
          <a:ext cx="3574025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489452327"/>
              </p:ext>
            </p:extLst>
          </p:nvPr>
        </p:nvGraphicFramePr>
        <p:xfrm>
          <a:off x="998062" y="1140653"/>
          <a:ext cx="3574025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942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51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868089669"/>
              </p:ext>
            </p:extLst>
          </p:nvPr>
        </p:nvGraphicFramePr>
        <p:xfrm>
          <a:off x="5569976" y="1140653"/>
          <a:ext cx="3574025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2429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3" y="6316321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850625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88451" y="241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13" y="6316321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31837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Green_RUM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prstClr val="white"/>
                </a:solidFill>
              </a:rPr>
              <a:t>Rush University Medical Center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3" name="Picture 12" descr="RUSHSystemBrand4color_White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" y="462492"/>
            <a:ext cx="1166164" cy="34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8604DF-17CA-7D42-AE80-C99118B58E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2273" y="466500"/>
            <a:ext cx="1764736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1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O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72" y="5840379"/>
            <a:ext cx="1614910" cy="6200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5315" y="258486"/>
            <a:ext cx="8425866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573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Copl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71" y="5840379"/>
            <a:ext cx="1850934" cy="622692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5315" y="258486"/>
            <a:ext cx="8425866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15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U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71" y="5840376"/>
            <a:ext cx="2035070" cy="6214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5315" y="258486"/>
            <a:ext cx="8425866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4619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ushUn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72" y="6021638"/>
            <a:ext cx="2477668" cy="375601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5315" y="258486"/>
            <a:ext cx="8425866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3347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4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5715269" y="1597012"/>
            <a:ext cx="3429893" cy="84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29" y="1609515"/>
            <a:ext cx="4973345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805309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4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5715269" y="1597012"/>
            <a:ext cx="3429893" cy="84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30" y="1609515"/>
            <a:ext cx="4968999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4EC4D7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658538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722327" y="1681824"/>
            <a:ext cx="3426644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5715269" y="1597012"/>
            <a:ext cx="3429893" cy="848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15269" y="501960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2430" y="1609515"/>
            <a:ext cx="4968999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894291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23737" y="1606417"/>
            <a:ext cx="91439" cy="3422514"/>
          </a:xfrm>
          <a:prstGeom prst="rect">
            <a:avLst/>
          </a:prstGeom>
          <a:solidFill>
            <a:srgbClr val="00B0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563262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223737" y="1606417"/>
            <a:ext cx="91439" cy="3422514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4EC4D7"/>
              </a:solidFill>
              <a:latin typeface="Times New Roman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796363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223737" y="1606417"/>
            <a:ext cx="91439" cy="342251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223734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90423" y="1609515"/>
            <a:ext cx="559712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F26C52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90067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Green_Un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prstClr val="white"/>
                </a:solidFill>
              </a:rPr>
              <a:t>Rush University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2" name="Picture 11" descr="RUSHSystemBrand4color_White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" y="462492"/>
            <a:ext cx="1166164" cy="34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47F5FCA-906C-8D49-ACC3-122CBBA8DC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2273" y="466500"/>
            <a:ext cx="1764736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2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Equal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47075" y="1677875"/>
            <a:ext cx="4396925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40017" y="5015653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4740017" y="1593060"/>
            <a:ext cx="4403983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453907" y="2116666"/>
            <a:ext cx="1489111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1" y="5015653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7058" y="1593060"/>
            <a:ext cx="4403983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-7058" y="1681080"/>
            <a:ext cx="4403983" cy="31934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453907" y="3499555"/>
            <a:ext cx="1489111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849038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Split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832276" y="1677873"/>
            <a:ext cx="5311725" cy="365158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832276" y="547056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3832276" y="1593058"/>
            <a:ext cx="5311725" cy="84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1" y="5470562"/>
            <a:ext cx="3085556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7058" y="1593059"/>
            <a:ext cx="343798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-7058" y="1681535"/>
            <a:ext cx="343798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67037" y="2590390"/>
            <a:ext cx="2646557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252985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54"/>
            <a:ext cx="8451054" cy="9145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9499313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54"/>
            <a:ext cx="8451054" cy="9145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406822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38885" y="1278254"/>
            <a:ext cx="8451054" cy="91455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Times New Roman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38885" y="1373667"/>
            <a:ext cx="8451054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396556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324769" y="1593059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3064460" y="1593059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324769" y="1681533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22477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3064460" y="1681533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362167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811207" y="1593059"/>
            <a:ext cx="2400925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5811207" y="1681533"/>
            <a:ext cx="2400925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9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08915" y="2590390"/>
            <a:ext cx="1848230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416495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24769" y="390167"/>
            <a:ext cx="6496048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5372" y="4992108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45372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064460" y="4992108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064460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811208" y="2903669"/>
            <a:ext cx="1726307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345373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3064460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810936" y="1561630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345373" y="3650074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3064460" y="3650074"/>
            <a:ext cx="1009881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58906" y="6316307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54934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Green_Copl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FFFFFF"/>
                </a:solidFill>
              </a:rPr>
              <a:t>Rush Copley Medical Center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3" name="Picture 12" descr="RUSHSystemBrand4color_White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" y="462492"/>
            <a:ext cx="1166164" cy="34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52EAC9-D3CD-3A4D-85C2-A980158548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2273" y="466500"/>
            <a:ext cx="1764736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Green_ROP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3311" y="5428240"/>
            <a:ext cx="1988760" cy="8506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9144000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3310" y="3102495"/>
            <a:ext cx="283657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5981"/>
            <a:r>
              <a:rPr lang="en-US" sz="1400" b="1" dirty="0">
                <a:solidFill>
                  <a:srgbClr val="FFFFFF"/>
                </a:solidFill>
              </a:rPr>
              <a:t>Rush Oak Park Hospital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59927" y="5269101"/>
            <a:ext cx="4101500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759927" y="5874735"/>
            <a:ext cx="4101500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3" name="Picture 12" descr="RUSHSystemBrand4color_White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1" y="462492"/>
            <a:ext cx="1166164" cy="347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D0514F-4290-8C47-B4AD-A3EC602633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2273" y="466500"/>
            <a:ext cx="1764736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03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Number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2428" y="465020"/>
            <a:ext cx="6173808" cy="259147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365760">
            <a:spAutoFit/>
          </a:bodyPr>
          <a:lstStyle>
            <a:lvl1pPr marL="457200" indent="-457200">
              <a:lnSpc>
                <a:spcPct val="120000"/>
              </a:lnSpc>
              <a:buClr>
                <a:schemeClr val="accent1"/>
              </a:buClr>
              <a:buSzPct val="125000"/>
              <a:buFont typeface="Wingdings" charset="2"/>
              <a:buAutoNum type="arabicPlain"/>
              <a:defRPr sz="2400" baseline="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62733" y="6316311"/>
            <a:ext cx="3080103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2835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387" y="3334405"/>
            <a:ext cx="7605775" cy="761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24315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5981" rtl="0" eaLnBrk="1" latinLnBrk="0" hangingPunct="1">
        <a:lnSpc>
          <a:spcPct val="90000"/>
        </a:lnSpc>
        <a:spcBef>
          <a:spcPct val="0"/>
        </a:spcBef>
        <a:buNone/>
        <a:defRPr sz="5400" b="1" kern="1200" spc="-9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5374" y="6238620"/>
            <a:ext cx="8452291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3492508" y="6293324"/>
            <a:ext cx="4714127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/>
              <a:buNone/>
            </a:pPr>
            <a:r>
              <a:rPr lang="en-US" sz="1000" dirty="0">
                <a:solidFill>
                  <a:srgbClr val="414042"/>
                </a:solidFill>
                <a:cs typeface="Arial"/>
              </a:rPr>
              <a:t>Rush University Medical Center  |  </a:t>
            </a:r>
            <a:fld id="{404E3811-DA6B-0745-902C-28BD835FEA23}" type="datetime1">
              <a:rPr lang="en-US" sz="1000" smtClean="0">
                <a:solidFill>
                  <a:srgbClr val="414042"/>
                </a:solidFill>
                <a:cs typeface="Arial"/>
              </a:rPr>
              <a:pPr marL="0" indent="0" algn="r">
                <a:lnSpc>
                  <a:spcPct val="90000"/>
                </a:lnSpc>
                <a:buFont typeface="Arial"/>
                <a:buNone/>
              </a:pPr>
              <a:t>4/15/2021</a:t>
            </a:fld>
            <a:endParaRPr lang="en-US" sz="1000" dirty="0">
              <a:solidFill>
                <a:srgbClr val="414042"/>
              </a:solidFill>
              <a:cs typeface="Arial"/>
            </a:endParaRPr>
          </a:p>
        </p:txBody>
      </p:sp>
      <p:sp>
        <p:nvSpPr>
          <p:cNvPr id="10" name="SlideNumber"/>
          <p:cNvSpPr/>
          <p:nvPr userDrawn="1"/>
        </p:nvSpPr>
        <p:spPr>
          <a:xfrm>
            <a:off x="8452291" y="6373507"/>
            <a:ext cx="363934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>
                <a:solidFill>
                  <a:srgbClr val="080808"/>
                </a:solidFill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 descr="RUSHSystemBrand4color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5" y="6319714"/>
            <a:ext cx="797397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5377" y="6238620"/>
            <a:ext cx="8452291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9" name="SlideNumber"/>
          <p:cNvSpPr/>
          <p:nvPr userDrawn="1"/>
        </p:nvSpPr>
        <p:spPr>
          <a:xfrm>
            <a:off x="8452291" y="6373513"/>
            <a:ext cx="363934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>
                <a:solidFill>
                  <a:srgbClr val="080808"/>
                </a:solidFill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RUSHSystemBrand4color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8" y="6319720"/>
            <a:ext cx="797397" cy="238323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3492508" y="6293324"/>
            <a:ext cx="4714127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/>
              <a:buNone/>
            </a:pPr>
            <a:r>
              <a:rPr lang="en-US" sz="1000" dirty="0">
                <a:solidFill>
                  <a:srgbClr val="414042"/>
                </a:solidFill>
                <a:cs typeface="Arial"/>
              </a:rPr>
              <a:t>Rush University Medical Center  |  </a:t>
            </a:r>
            <a:fld id="{404E3811-DA6B-0745-902C-28BD835FEA23}" type="datetime1">
              <a:rPr lang="en-US" sz="1000" smtClean="0">
                <a:solidFill>
                  <a:srgbClr val="414042"/>
                </a:solidFill>
                <a:cs typeface="Arial"/>
              </a:rPr>
              <a:pPr marL="0" indent="0" algn="r">
                <a:lnSpc>
                  <a:spcPct val="90000"/>
                </a:lnSpc>
                <a:buFont typeface="Arial"/>
                <a:buNone/>
              </a:pPr>
              <a:t>4/15/2021</a:t>
            </a:fld>
            <a:endParaRPr lang="en-US" sz="1000" dirty="0">
              <a:solidFill>
                <a:srgbClr val="4140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23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0529" y="-1948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45378" y="6238620"/>
            <a:ext cx="8452291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9" name="SlideNumber"/>
          <p:cNvSpPr/>
          <p:nvPr userDrawn="1"/>
        </p:nvSpPr>
        <p:spPr>
          <a:xfrm>
            <a:off x="8452291" y="6373515"/>
            <a:ext cx="363934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>
                <a:solidFill>
                  <a:srgbClr val="080808"/>
                </a:solidFill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RUSHSystemBrand4color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9" y="6319722"/>
            <a:ext cx="797397" cy="23832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3492508" y="6293324"/>
            <a:ext cx="4714127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/>
              <a:buNone/>
            </a:pPr>
            <a:r>
              <a:rPr lang="en-US" sz="1000" dirty="0">
                <a:solidFill>
                  <a:srgbClr val="414042"/>
                </a:solidFill>
                <a:cs typeface="Arial"/>
              </a:rPr>
              <a:t>Rush University Medical Center  |  </a:t>
            </a:r>
            <a:fld id="{404E3811-DA6B-0745-902C-28BD835FEA23}" type="datetime1">
              <a:rPr lang="en-US" sz="1000" smtClean="0">
                <a:solidFill>
                  <a:srgbClr val="414042"/>
                </a:solidFill>
                <a:cs typeface="Arial"/>
              </a:rPr>
              <a:pPr marL="0" indent="0" algn="r">
                <a:lnSpc>
                  <a:spcPct val="90000"/>
                </a:lnSpc>
                <a:buFont typeface="Arial"/>
                <a:buNone/>
              </a:pPr>
              <a:t>4/15/2021</a:t>
            </a:fld>
            <a:endParaRPr lang="en-US" sz="1000" dirty="0">
              <a:solidFill>
                <a:srgbClr val="4140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98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5379" y="6238620"/>
            <a:ext cx="8452291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4" name="SlideNumber"/>
          <p:cNvSpPr/>
          <p:nvPr userDrawn="1"/>
        </p:nvSpPr>
        <p:spPr>
          <a:xfrm>
            <a:off x="8452291" y="6373517"/>
            <a:ext cx="363934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>
                <a:solidFill>
                  <a:srgbClr val="080808"/>
                </a:solidFill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0" y="6319724"/>
            <a:ext cx="797397" cy="238323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3492508" y="6293324"/>
            <a:ext cx="4714127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/>
              <a:buNone/>
            </a:pPr>
            <a:r>
              <a:rPr lang="en-US" sz="1000" dirty="0">
                <a:solidFill>
                  <a:srgbClr val="414042"/>
                </a:solidFill>
                <a:cs typeface="Arial"/>
              </a:rPr>
              <a:t>Rush University Medical Center  |  </a:t>
            </a:r>
            <a:fld id="{404E3811-DA6B-0745-902C-28BD835FEA23}" type="datetime1">
              <a:rPr lang="en-US" sz="1000" smtClean="0">
                <a:solidFill>
                  <a:srgbClr val="414042"/>
                </a:solidFill>
                <a:cs typeface="Arial"/>
              </a:rPr>
              <a:pPr marL="0" indent="0" algn="r">
                <a:lnSpc>
                  <a:spcPct val="90000"/>
                </a:lnSpc>
                <a:buFont typeface="Arial"/>
                <a:buNone/>
              </a:pPr>
              <a:t>4/15/2021</a:t>
            </a:fld>
            <a:endParaRPr lang="en-US" sz="1000" dirty="0">
              <a:solidFill>
                <a:srgbClr val="4140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81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746B6B-D614-DB46-90C6-A15B57BBDD51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012273" y="6220473"/>
            <a:ext cx="1764736" cy="169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746B6B-D614-DB46-90C6-A15B57BBDD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26604" y="6372873"/>
            <a:ext cx="1764736" cy="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0523" y="-1948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981"/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45372" y="6238620"/>
            <a:ext cx="8452291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defTabSz="455981"/>
            <a:endParaRPr lang="en-US" dirty="0">
              <a:solidFill>
                <a:srgbClr val="00823B"/>
              </a:solidFill>
            </a:endParaRPr>
          </a:p>
        </p:txBody>
      </p:sp>
      <p:sp>
        <p:nvSpPr>
          <p:cNvPr id="9" name="SlideNumber"/>
          <p:cNvSpPr/>
          <p:nvPr userDrawn="1"/>
        </p:nvSpPr>
        <p:spPr>
          <a:xfrm>
            <a:off x="8452291" y="6373503"/>
            <a:ext cx="363934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>
                <a:solidFill>
                  <a:srgbClr val="080808"/>
                </a:solidFill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 descr="RUSHSystemBrand4color.eps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33" y="6319710"/>
            <a:ext cx="797397" cy="238323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3492507" y="6293324"/>
            <a:ext cx="4714127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Font typeface="Arial"/>
              <a:buNone/>
            </a:pPr>
            <a:r>
              <a:rPr lang="en-US" sz="1000" dirty="0">
                <a:solidFill>
                  <a:srgbClr val="414042"/>
                </a:solidFill>
                <a:cs typeface="Arial"/>
              </a:rPr>
              <a:t>Rush University Medical Center  |  </a:t>
            </a:r>
            <a:fld id="{404E3811-DA6B-0745-902C-28BD835FEA23}" type="datetime1">
              <a:rPr lang="en-US" sz="1000" smtClean="0">
                <a:solidFill>
                  <a:srgbClr val="414042"/>
                </a:solidFill>
                <a:cs typeface="Arial"/>
              </a:rPr>
              <a:pPr marL="0" indent="0" algn="r">
                <a:lnSpc>
                  <a:spcPct val="90000"/>
                </a:lnSpc>
                <a:buFont typeface="Arial"/>
                <a:buNone/>
              </a:pPr>
              <a:t>4/15/2021</a:t>
            </a:fld>
            <a:endParaRPr lang="en-US" sz="1000" dirty="0">
              <a:solidFill>
                <a:srgbClr val="41404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1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h.edu/about-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h.edu/care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87" y="3334403"/>
            <a:ext cx="7605775" cy="1661993"/>
          </a:xfrm>
        </p:spPr>
        <p:txBody>
          <a:bodyPr/>
          <a:lstStyle/>
          <a:p>
            <a:r>
              <a:rPr lang="en-US" sz="4000" dirty="0" smtClean="0"/>
              <a:t>Employment </a:t>
            </a:r>
            <a:r>
              <a:rPr lang="en-US" sz="4000" dirty="0"/>
              <a:t>Opportunities and Resources at Rush University Systems for Health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3311" y="4800600"/>
            <a:ext cx="1988760" cy="1371600"/>
          </a:xfrm>
        </p:spPr>
        <p:txBody>
          <a:bodyPr/>
          <a:lstStyle/>
          <a:p>
            <a:endParaRPr lang="en-US" sz="1600" b="0" dirty="0"/>
          </a:p>
          <a:p>
            <a:r>
              <a:rPr lang="en-US" sz="1600" b="0" dirty="0" smtClean="0"/>
              <a:t>April 15</a:t>
            </a:r>
            <a:r>
              <a:rPr lang="en-US" sz="1600" b="0" dirty="0" smtClean="0"/>
              <a:t>, 2021</a:t>
            </a:r>
            <a:endParaRPr lang="en-US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14600" y="4953000"/>
            <a:ext cx="6324600" cy="685800"/>
          </a:xfrm>
        </p:spPr>
        <p:txBody>
          <a:bodyPr/>
          <a:lstStyle/>
          <a:p>
            <a:r>
              <a:rPr lang="en-US" dirty="0"/>
              <a:t>Presented by: </a:t>
            </a:r>
            <a:r>
              <a:rPr lang="en-US" sz="1600" b="0" dirty="0" smtClean="0"/>
              <a:t>Kevin Irvine, Senior Talent Acquisition Consultant, Individuals with Disabilities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33404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4768" y="228600"/>
            <a:ext cx="8438232" cy="443198"/>
          </a:xfrm>
        </p:spPr>
        <p:txBody>
          <a:bodyPr/>
          <a:lstStyle/>
          <a:p>
            <a:pPr algn="ctr"/>
            <a:r>
              <a:rPr lang="en-US" dirty="0"/>
              <a:t>Rush Is A Place of Healing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34517"/>
            <a:ext cx="8686800" cy="516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768" y="621836"/>
            <a:ext cx="8001000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/>
          </a:p>
          <a:p>
            <a:endParaRPr lang="en-US" sz="1050" dirty="0"/>
          </a:p>
          <a:p>
            <a:r>
              <a:rPr lang="en-US" sz="1200" dirty="0"/>
              <a:t>Rush University System for Health (RUSH) is an academic health system whose </a:t>
            </a:r>
            <a:r>
              <a:rPr lang="en-US" sz="1200" b="1" dirty="0"/>
              <a:t>mission is to improve the health of the individuals and diverse communities it serves through the integration of outstanding patient care, education, research and community partnerships. </a:t>
            </a:r>
          </a:p>
          <a:p>
            <a:endParaRPr lang="en-US" sz="1200" dirty="0"/>
          </a:p>
          <a:p>
            <a:r>
              <a:rPr lang="en-US" sz="1200" dirty="0"/>
              <a:t>RUSH comprises </a:t>
            </a:r>
            <a:r>
              <a:rPr lang="en-US" sz="1200" b="1" dirty="0"/>
              <a:t>Rush University Medical Center</a:t>
            </a:r>
            <a:r>
              <a:rPr lang="en-US" sz="1200" dirty="0"/>
              <a:t>, </a:t>
            </a:r>
            <a:r>
              <a:rPr lang="en-US" sz="1200" b="1" dirty="0"/>
              <a:t>Rush University</a:t>
            </a:r>
            <a:r>
              <a:rPr lang="en-US" sz="1200" dirty="0"/>
              <a:t>, </a:t>
            </a:r>
            <a:r>
              <a:rPr lang="en-US" sz="1200" b="1" dirty="0"/>
              <a:t>Rush Copley Medical Center </a:t>
            </a:r>
            <a:r>
              <a:rPr lang="en-US" sz="1200" dirty="0"/>
              <a:t>and </a:t>
            </a:r>
            <a:r>
              <a:rPr lang="en-US" sz="1200" b="1" dirty="0"/>
              <a:t>Rush Oak Park Hospital</a:t>
            </a:r>
            <a:r>
              <a:rPr lang="en-US" sz="1200" dirty="0"/>
              <a:t>, as well as numerous outpatient care facilities. </a:t>
            </a:r>
          </a:p>
          <a:p>
            <a:endParaRPr lang="en-US" sz="1200" dirty="0"/>
          </a:p>
          <a:p>
            <a:endParaRPr lang="en-US" sz="1200" b="1" dirty="0">
              <a:solidFill>
                <a:schemeClr val="tx2"/>
              </a:solidFill>
            </a:endParaRPr>
          </a:p>
          <a:p>
            <a:endParaRPr lang="en-US" sz="1200" b="1" dirty="0">
              <a:solidFill>
                <a:schemeClr val="tx2"/>
              </a:solidFill>
            </a:endParaRPr>
          </a:p>
          <a:p>
            <a:r>
              <a:rPr lang="en-US" sz="1200" b="1" dirty="0">
                <a:solidFill>
                  <a:schemeClr val="tx2"/>
                </a:solidFill>
              </a:rPr>
              <a:t>I C.A.R.E. Values</a:t>
            </a:r>
            <a:r>
              <a:rPr lang="en-US" sz="1200" dirty="0"/>
              <a:t>	</a:t>
            </a:r>
          </a:p>
          <a:p>
            <a:endParaRPr lang="en-US" sz="1200" dirty="0"/>
          </a:p>
          <a:p>
            <a:r>
              <a:rPr lang="en-US" sz="1200" b="1" dirty="0">
                <a:solidFill>
                  <a:schemeClr val="tx2"/>
                </a:solidFill>
              </a:rPr>
              <a:t>Innovation</a:t>
            </a:r>
            <a:r>
              <a:rPr lang="en-US" sz="1200" dirty="0"/>
              <a:t> </a:t>
            </a:r>
            <a:r>
              <a:rPr lang="en-US" sz="1200" b="1" dirty="0"/>
              <a:t>Asking questions that challenge the status quo. Testing new ideas and being willing to take risks to achieve our vision</a:t>
            </a:r>
            <a:r>
              <a:rPr lang="en-US" sz="1200" dirty="0"/>
              <a:t>.</a:t>
            </a:r>
          </a:p>
          <a:p>
            <a:r>
              <a:rPr lang="en-US" sz="1200" dirty="0"/>
              <a:t>	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Collaboration</a:t>
            </a:r>
            <a:r>
              <a:rPr lang="en-US" sz="1200" dirty="0"/>
              <a:t> </a:t>
            </a:r>
            <a:r>
              <a:rPr lang="en-US" sz="1200" b="1" dirty="0"/>
              <a:t>Partnering with others to leverage the strengths of each. Engaging in honest conversations that make the team better</a:t>
            </a:r>
            <a:r>
              <a:rPr lang="en-US" sz="1200" dirty="0"/>
              <a:t>.</a:t>
            </a:r>
          </a:p>
          <a:p>
            <a:r>
              <a:rPr lang="en-US" sz="1200" dirty="0"/>
              <a:t>	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Accountability</a:t>
            </a:r>
            <a:r>
              <a:rPr lang="en-US" sz="1200" dirty="0"/>
              <a:t> </a:t>
            </a:r>
            <a:r>
              <a:rPr lang="en-US" sz="1200" b="1" dirty="0"/>
              <a:t>Taking ownership and keeping commitments. Speaking up and encouraging others to speak up</a:t>
            </a:r>
            <a:r>
              <a:rPr lang="en-US" sz="1200" dirty="0"/>
              <a:t>.</a:t>
            </a:r>
          </a:p>
          <a:p>
            <a:r>
              <a:rPr lang="en-US" sz="1200" dirty="0"/>
              <a:t>	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Respect</a:t>
            </a:r>
            <a:r>
              <a:rPr lang="en-US" sz="1200" dirty="0"/>
              <a:t>  </a:t>
            </a:r>
            <a:r>
              <a:rPr lang="en-US" sz="1200" b="1" dirty="0"/>
              <a:t>Using appropriate strategies and solutions for dealing with or diffusing workplace differences. Acknowledging others and expressing gratitude</a:t>
            </a:r>
            <a:r>
              <a:rPr lang="en-US" sz="1200" dirty="0"/>
              <a:t>.</a:t>
            </a:r>
          </a:p>
          <a:p>
            <a:r>
              <a:rPr lang="en-US" sz="1200" dirty="0"/>
              <a:t>	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Excellence</a:t>
            </a:r>
            <a:r>
              <a:rPr lang="en-US" sz="1200" dirty="0"/>
              <a:t> </a:t>
            </a:r>
            <a:r>
              <a:rPr lang="en-US" sz="1200" b="1" dirty="0"/>
              <a:t>Doing everything possible to ensure the best outcomes. Keeping patient service at the center of everything we do.</a:t>
            </a:r>
          </a:p>
          <a:p>
            <a:endParaRPr lang="en-US" sz="1200" dirty="0"/>
          </a:p>
          <a:p>
            <a:r>
              <a:rPr lang="en-US" sz="1200" dirty="0">
                <a:hlinkClick r:id="rId3"/>
              </a:rPr>
              <a:t>About Rush University System for Health | Rush System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1830">
            <a:off x="7694817" y="2131366"/>
            <a:ext cx="1204315" cy="85902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2889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222245"/>
            <a:ext cx="8438232" cy="443198"/>
          </a:xfrm>
        </p:spPr>
        <p:txBody>
          <a:bodyPr/>
          <a:lstStyle/>
          <a:p>
            <a:pPr algn="ctr"/>
            <a:r>
              <a:rPr lang="en-US" dirty="0"/>
              <a:t>Rush Employment Roles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34517"/>
            <a:ext cx="8686800" cy="516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199633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u="sng" dirty="0"/>
          </a:p>
          <a:p>
            <a:r>
              <a:rPr lang="en-US" sz="1200" b="1" u="sng" dirty="0"/>
              <a:t>Clinical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Patient Care Technician (PCTs)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Certified Medical Assistants (CMAs)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Phlebotomist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Certified Pharmacy Technician</a:t>
            </a:r>
          </a:p>
          <a:p>
            <a:endParaRPr lang="en-US" sz="1200" b="1" u="sng" dirty="0"/>
          </a:p>
          <a:p>
            <a:r>
              <a:rPr lang="en-US" sz="1200" b="1" u="sng" dirty="0"/>
              <a:t>Non-Clinical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Patient Services Representative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Patient Access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Supply Chain 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Environmental Service Specialist (EVS)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Guest Relations Associate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/>
              <a:t>Security Officer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Clinic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Food Service Assistants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Patient Transporters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Community Health Worker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Applicants can search all available positions by department, specialty, and key word, i.e., coding </a:t>
            </a:r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>
                <a:hlinkClick r:id="rId3"/>
              </a:rPr>
              <a:t>www.rush.edu/careers</a:t>
            </a:r>
            <a:r>
              <a:rPr lang="en-US" sz="1200" b="1" dirty="0"/>
              <a:t> </a:t>
            </a:r>
          </a:p>
          <a:p>
            <a:endParaRPr 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210">
            <a:off x="5496787" y="1343147"/>
            <a:ext cx="2996564" cy="117019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26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667000" y="4800600"/>
            <a:ext cx="6516797" cy="4114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222245"/>
            <a:ext cx="8438232" cy="443198"/>
          </a:xfrm>
        </p:spPr>
        <p:txBody>
          <a:bodyPr/>
          <a:lstStyle/>
          <a:p>
            <a:pPr algn="ctr"/>
            <a:r>
              <a:rPr lang="en-US" dirty="0"/>
              <a:t>www.rush.edu/careers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34517"/>
            <a:ext cx="8686800" cy="5166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en-U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AFC896-4678-446A-9F53-798B97966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28" r="774" b="5258"/>
          <a:stretch/>
        </p:blipFill>
        <p:spPr>
          <a:xfrm>
            <a:off x="121418" y="1070226"/>
            <a:ext cx="8962841" cy="42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1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579913" cy="454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2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7904831" cy="886397"/>
          </a:xfrm>
        </p:spPr>
        <p:txBody>
          <a:bodyPr/>
          <a:lstStyle/>
          <a:p>
            <a:r>
              <a:rPr lang="en-US" dirty="0"/>
              <a:t>Best Practices Rush Online Application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82498" y="6316311"/>
            <a:ext cx="3080103" cy="211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0988"/>
            <a:ext cx="8534400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914400"/>
            <a:ext cx="2057400" cy="4876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524000"/>
            <a:ext cx="9144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You can sort jobs by various ways</a:t>
            </a:r>
          </a:p>
        </p:txBody>
      </p:sp>
    </p:spTree>
    <p:extLst>
      <p:ext uri="{BB962C8B-B14F-4D97-AF65-F5344CB8AC3E}">
        <p14:creationId xmlns:p14="http://schemas.microsoft.com/office/powerpoint/2010/main" val="2138191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7904831" cy="886397"/>
          </a:xfrm>
        </p:spPr>
        <p:txBody>
          <a:bodyPr/>
          <a:lstStyle/>
          <a:p>
            <a:r>
              <a:rPr lang="en-US" dirty="0"/>
              <a:t>Best Practices Rush Online Application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82498" y="6316311"/>
            <a:ext cx="3080103" cy="211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8" y="1143000"/>
            <a:ext cx="8759612" cy="49272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33600" y="2819400"/>
            <a:ext cx="4724400" cy="9839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4648200"/>
            <a:ext cx="4724400" cy="12125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91142"/>
            <a:ext cx="13716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Key information about position’s shift and union status</a:t>
            </a:r>
          </a:p>
        </p:txBody>
      </p:sp>
    </p:spTree>
    <p:extLst>
      <p:ext uri="{BB962C8B-B14F-4D97-AF65-F5344CB8AC3E}">
        <p14:creationId xmlns:p14="http://schemas.microsoft.com/office/powerpoint/2010/main" val="367363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905467"/>
            <a:ext cx="8514431" cy="5151972"/>
          </a:xfrm>
        </p:spPr>
        <p:txBody>
          <a:bodyPr/>
          <a:lstStyle/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Read the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i="1" u="sng" dirty="0">
                <a:solidFill>
                  <a:srgbClr val="00B050"/>
                </a:solidFill>
              </a:rPr>
              <a:t>entire</a:t>
            </a:r>
            <a:r>
              <a:rPr lang="en-US" sz="1200" dirty="0">
                <a:solidFill>
                  <a:srgbClr val="080808"/>
                </a:solidFill>
              </a:rPr>
              <a:t> </a:t>
            </a:r>
            <a:r>
              <a:rPr lang="en-US" sz="1200" b="0" dirty="0">
                <a:solidFill>
                  <a:srgbClr val="080808"/>
                </a:solidFill>
              </a:rPr>
              <a:t>job description and do not rush through the application</a:t>
            </a: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Make sure you meet all </a:t>
            </a:r>
            <a:r>
              <a:rPr lang="en-US" sz="1200" i="1" dirty="0">
                <a:solidFill>
                  <a:srgbClr val="00B050"/>
                </a:solidFill>
              </a:rPr>
              <a:t>required qualifications </a:t>
            </a:r>
            <a:r>
              <a:rPr lang="en-US" sz="1200" b="0" dirty="0">
                <a:solidFill>
                  <a:srgbClr val="080808"/>
                </a:solidFill>
              </a:rPr>
              <a:t>Consider if you do not have the </a:t>
            </a:r>
            <a:r>
              <a:rPr lang="en-US" sz="1200" dirty="0">
                <a:solidFill>
                  <a:srgbClr val="00B050"/>
                </a:solidFill>
              </a:rPr>
              <a:t>preferred qualifications</a:t>
            </a:r>
          </a:p>
          <a:p>
            <a:pPr lvl="0" defTabSz="914400">
              <a:spcAft>
                <a:spcPts val="0"/>
              </a:spcAft>
            </a:pPr>
            <a:endParaRPr lang="en-US" sz="1200" dirty="0">
              <a:solidFill>
                <a:srgbClr val="00B050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Be prepare to explain (essay questions) how your skills, education, and previous experience prepared you for success in the new role</a:t>
            </a:r>
          </a:p>
          <a:p>
            <a:pPr lvl="0" defTabSz="914400">
              <a:spcAft>
                <a:spcPts val="0"/>
              </a:spcAft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Answer questions in full sentences, with proper grammar, and punctuation</a:t>
            </a: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When asked to provide </a:t>
            </a:r>
            <a:r>
              <a:rPr lang="en-US" sz="1200" i="1" dirty="0">
                <a:solidFill>
                  <a:srgbClr val="00B050"/>
                </a:solidFill>
              </a:rPr>
              <a:t>more detail, </a:t>
            </a:r>
            <a:r>
              <a:rPr lang="en-US" sz="1200" b="0" dirty="0">
                <a:solidFill>
                  <a:srgbClr val="080808"/>
                </a:solidFill>
              </a:rPr>
              <a:t>do just that, not a few word answers. This is an opportunity to show how you are the best candidate for the position</a:t>
            </a:r>
          </a:p>
          <a:p>
            <a:pPr lvl="0" defTabSz="914400">
              <a:spcAft>
                <a:spcPts val="0"/>
              </a:spcAft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For questions that do not pertain to you, enter N/A non-applicable</a:t>
            </a: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Deeply consider the </a:t>
            </a:r>
            <a:r>
              <a:rPr lang="en-US" sz="1200" dirty="0">
                <a:solidFill>
                  <a:srgbClr val="00B050"/>
                </a:solidFill>
              </a:rPr>
              <a:t>“Why do you want to work for Rush” </a:t>
            </a:r>
            <a:r>
              <a:rPr lang="en-US" sz="1200" b="0" dirty="0">
                <a:solidFill>
                  <a:srgbClr val="080808"/>
                </a:solidFill>
              </a:rPr>
              <a:t>question; Rush is more than “a good place to work”</a:t>
            </a: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Consider the shift, department, and/or specialty you are applying to</a:t>
            </a:r>
          </a:p>
          <a:p>
            <a:pPr lvl="0" defTabSz="914400">
              <a:spcAft>
                <a:spcPts val="0"/>
              </a:spcAft>
            </a:pPr>
            <a:endParaRPr lang="en-US" sz="1200" b="0" dirty="0">
              <a:solidFill>
                <a:srgbClr val="080808"/>
              </a:solidFill>
            </a:endParaRPr>
          </a:p>
          <a:p>
            <a:pPr marL="171450" lvl="0" indent="-171450" defTabSz="9144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080808"/>
                </a:solidFill>
              </a:rPr>
              <a:t>Make sure the resume matches the jobs you added on your profile</a:t>
            </a:r>
          </a:p>
          <a:p>
            <a:pPr lvl="0" defTabSz="914400">
              <a:spcAft>
                <a:spcPts val="0"/>
              </a:spcAft>
            </a:pPr>
            <a:endParaRPr lang="en-US" sz="1200" b="0" dirty="0">
              <a:solidFill>
                <a:srgbClr val="08080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4800" y="222245"/>
            <a:ext cx="8438232" cy="443198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455981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3200" b="1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0" indent="0" algn="l" defTabSz="455981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7993" algn="l" defTabSz="455981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Application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2604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7EDE4E3-C0EC-364B-A303-C53BE71B7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7401" y="2927505"/>
            <a:ext cx="5010895" cy="997196"/>
          </a:xfrm>
        </p:spPr>
        <p:txBody>
          <a:bodyPr/>
          <a:lstStyle/>
          <a:p>
            <a:pPr algn="ctr"/>
            <a:r>
              <a:rPr lang="en-US" sz="7200" b="0" dirty="0">
                <a:latin typeface="+mj-lt"/>
                <a:ea typeface="+mj-ea"/>
                <a:cs typeface="+mj-cs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38478593"/>
      </p:ext>
    </p:extLst>
  </p:cSld>
  <p:clrMapOvr>
    <a:masterClrMapping/>
  </p:clrMapOvr>
</p:sld>
</file>

<file path=ppt/theme/theme1.xml><?xml version="1.0" encoding="utf-8"?>
<a:theme xmlns:a="http://schemas.openxmlformats.org/drawingml/2006/main" name="Rush_PowerPoint_Template">
  <a:themeElements>
    <a:clrScheme name="Rush">
      <a:dk1>
        <a:srgbClr val="00B076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Agenda+Content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Statement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3_Dividers">
  <a:themeElements>
    <a:clrScheme name="Rush">
      <a:dk1>
        <a:srgbClr val="00B076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4_Text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5_Text+Visual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6_Charts+Tables_CopyPaste_from_Master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07_Closing_Slide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Text+Visual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13892</TotalTime>
  <Words>448</Words>
  <Application>Microsoft Office PowerPoint</Application>
  <PresentationFormat>On-screen Show (4:3)</PresentationFormat>
  <Paragraphs>94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Rush_PowerPoint_Template</vt:lpstr>
      <vt:lpstr>02_Agenda+Contents</vt:lpstr>
      <vt:lpstr>3_Statements</vt:lpstr>
      <vt:lpstr>03_Dividers</vt:lpstr>
      <vt:lpstr>04_Text</vt:lpstr>
      <vt:lpstr>05_Text+Visual</vt:lpstr>
      <vt:lpstr>06_Charts+Tables_CopyPaste_from_Masters</vt:lpstr>
      <vt:lpstr>07_Closing_Slide</vt:lpstr>
      <vt:lpstr>6_Text+Visual</vt:lpstr>
      <vt:lpstr>Employment Opportunities and Resources at Rush University Systems for Health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</dc:title>
  <dc:creator>Rush</dc:creator>
  <cp:lastModifiedBy>Rush</cp:lastModifiedBy>
  <cp:revision>211</cp:revision>
  <cp:lastPrinted>2019-10-04T15:36:32Z</cp:lastPrinted>
  <dcterms:created xsi:type="dcterms:W3CDTF">2019-04-17T17:08:19Z</dcterms:created>
  <dcterms:modified xsi:type="dcterms:W3CDTF">2021-04-15T16:08:40Z</dcterms:modified>
</cp:coreProperties>
</file>